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256" r:id="rId3"/>
    <p:sldId id="306" r:id="rId4"/>
    <p:sldId id="257" r:id="rId5"/>
    <p:sldId id="258" r:id="rId6"/>
    <p:sldId id="259" r:id="rId7"/>
    <p:sldId id="260" r:id="rId8"/>
    <p:sldId id="261" r:id="rId9"/>
    <p:sldId id="307" r:id="rId10"/>
    <p:sldId id="263" r:id="rId11"/>
    <p:sldId id="308" r:id="rId12"/>
    <p:sldId id="264" r:id="rId13"/>
    <p:sldId id="265" r:id="rId14"/>
    <p:sldId id="267" r:id="rId15"/>
    <p:sldId id="268" r:id="rId16"/>
    <p:sldId id="269" r:id="rId17"/>
    <p:sldId id="274" r:id="rId18"/>
    <p:sldId id="275" r:id="rId19"/>
    <p:sldId id="276" r:id="rId20"/>
    <p:sldId id="309" r:id="rId21"/>
    <p:sldId id="278" r:id="rId22"/>
    <p:sldId id="310" r:id="rId23"/>
    <p:sldId id="289" r:id="rId24"/>
    <p:sldId id="283" r:id="rId25"/>
    <p:sldId id="284" r:id="rId26"/>
    <p:sldId id="286" r:id="rId27"/>
    <p:sldId id="288" r:id="rId28"/>
    <p:sldId id="290" r:id="rId29"/>
    <p:sldId id="291" r:id="rId30"/>
    <p:sldId id="292" r:id="rId31"/>
    <p:sldId id="30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80" autoAdjust="0"/>
  </p:normalViewPr>
  <p:slideViewPr>
    <p:cSldViewPr snapToGrid="0">
      <p:cViewPr varScale="1">
        <p:scale>
          <a:sx n="86" d="100"/>
          <a:sy n="86" d="100"/>
        </p:scale>
        <p:origin x="7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A9A29-33C8-48A0-B675-D61012E252BD}" type="datetimeFigureOut">
              <a:rPr lang="en-US" smtClean="0"/>
              <a:t>10/21/2018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925078-9E6F-49C9-96BE-7747F160FBEC}" type="slidenum">
              <a:rPr lang="en-US" smtClean="0"/>
              <a:t>‹#›</a:t>
            </a:fld>
            <a:endParaRPr lang="en-US"/>
          </a:p>
        </p:txBody>
      </p:sp>
    </p:spTree>
    <p:extLst>
      <p:ext uri="{BB962C8B-B14F-4D97-AF65-F5344CB8AC3E}">
        <p14:creationId xmlns:p14="http://schemas.microsoft.com/office/powerpoint/2010/main" val="2715818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925078-9E6F-49C9-96BE-7747F160FBEC}" type="slidenum">
              <a:rPr lang="en-US" smtClean="0"/>
              <a:t>2</a:t>
            </a:fld>
            <a:endParaRPr lang="en-US"/>
          </a:p>
        </p:txBody>
      </p:sp>
    </p:spTree>
    <p:extLst>
      <p:ext uri="{BB962C8B-B14F-4D97-AF65-F5344CB8AC3E}">
        <p14:creationId xmlns:p14="http://schemas.microsoft.com/office/powerpoint/2010/main" val="2089089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925078-9E6F-49C9-96BE-7747F160FBEC}" type="slidenum">
              <a:rPr lang="en-US" smtClean="0"/>
              <a:t>4</a:t>
            </a:fld>
            <a:endParaRPr lang="en-US"/>
          </a:p>
        </p:txBody>
      </p:sp>
    </p:spTree>
    <p:extLst>
      <p:ext uri="{BB962C8B-B14F-4D97-AF65-F5344CB8AC3E}">
        <p14:creationId xmlns:p14="http://schemas.microsoft.com/office/powerpoint/2010/main" val="742701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925078-9E6F-49C9-96BE-7747F160FBEC}" type="slidenum">
              <a:rPr lang="en-US" smtClean="0"/>
              <a:t>5</a:t>
            </a:fld>
            <a:endParaRPr lang="en-US"/>
          </a:p>
        </p:txBody>
      </p:sp>
    </p:spTree>
    <p:extLst>
      <p:ext uri="{BB962C8B-B14F-4D97-AF65-F5344CB8AC3E}">
        <p14:creationId xmlns:p14="http://schemas.microsoft.com/office/powerpoint/2010/main" val="2585855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925078-9E6F-49C9-96BE-7747F160FBEC}" type="slidenum">
              <a:rPr lang="en-US" smtClean="0"/>
              <a:t>6</a:t>
            </a:fld>
            <a:endParaRPr lang="en-US"/>
          </a:p>
        </p:txBody>
      </p:sp>
    </p:spTree>
    <p:extLst>
      <p:ext uri="{BB962C8B-B14F-4D97-AF65-F5344CB8AC3E}">
        <p14:creationId xmlns:p14="http://schemas.microsoft.com/office/powerpoint/2010/main" val="120445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925078-9E6F-49C9-96BE-7747F160FBEC}" type="slidenum">
              <a:rPr lang="en-US" smtClean="0"/>
              <a:t>7</a:t>
            </a:fld>
            <a:endParaRPr lang="en-US"/>
          </a:p>
        </p:txBody>
      </p:sp>
    </p:spTree>
    <p:extLst>
      <p:ext uri="{BB962C8B-B14F-4D97-AF65-F5344CB8AC3E}">
        <p14:creationId xmlns:p14="http://schemas.microsoft.com/office/powerpoint/2010/main" val="2091191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925078-9E6F-49C9-96BE-7747F160FBEC}" type="slidenum">
              <a:rPr lang="en-US" smtClean="0"/>
              <a:t>8</a:t>
            </a:fld>
            <a:endParaRPr lang="en-US"/>
          </a:p>
        </p:txBody>
      </p:sp>
    </p:spTree>
    <p:extLst>
      <p:ext uri="{BB962C8B-B14F-4D97-AF65-F5344CB8AC3E}">
        <p14:creationId xmlns:p14="http://schemas.microsoft.com/office/powerpoint/2010/main" val="1663301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925078-9E6F-49C9-96BE-7747F160FBEC}" type="slidenum">
              <a:rPr lang="en-US" smtClean="0"/>
              <a:t>10</a:t>
            </a:fld>
            <a:endParaRPr lang="en-US"/>
          </a:p>
        </p:txBody>
      </p:sp>
    </p:spTree>
    <p:extLst>
      <p:ext uri="{BB962C8B-B14F-4D97-AF65-F5344CB8AC3E}">
        <p14:creationId xmlns:p14="http://schemas.microsoft.com/office/powerpoint/2010/main" val="2140222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925078-9E6F-49C9-96BE-7747F160FBEC}" type="slidenum">
              <a:rPr lang="en-US" smtClean="0"/>
              <a:t>12</a:t>
            </a:fld>
            <a:endParaRPr lang="en-US"/>
          </a:p>
        </p:txBody>
      </p:sp>
    </p:spTree>
    <p:extLst>
      <p:ext uri="{BB962C8B-B14F-4D97-AF65-F5344CB8AC3E}">
        <p14:creationId xmlns:p14="http://schemas.microsoft.com/office/powerpoint/2010/main" val="1694481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31980B-AA88-47E6-9B7F-BE5AC0852B9C}"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7CD4F-3895-4E43-9533-C9E601A93672}" type="slidenum">
              <a:rPr lang="en-US" smtClean="0"/>
              <a:t>‹#›</a:t>
            </a:fld>
            <a:endParaRPr lang="en-US"/>
          </a:p>
        </p:txBody>
      </p:sp>
    </p:spTree>
    <p:extLst>
      <p:ext uri="{BB962C8B-B14F-4D97-AF65-F5344CB8AC3E}">
        <p14:creationId xmlns:p14="http://schemas.microsoft.com/office/powerpoint/2010/main" val="1326646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31980B-AA88-47E6-9B7F-BE5AC0852B9C}"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7CD4F-3895-4E43-9533-C9E601A93672}" type="slidenum">
              <a:rPr lang="en-US" smtClean="0"/>
              <a:t>‹#›</a:t>
            </a:fld>
            <a:endParaRPr lang="en-US"/>
          </a:p>
        </p:txBody>
      </p:sp>
    </p:spTree>
    <p:extLst>
      <p:ext uri="{BB962C8B-B14F-4D97-AF65-F5344CB8AC3E}">
        <p14:creationId xmlns:p14="http://schemas.microsoft.com/office/powerpoint/2010/main" val="284492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31980B-AA88-47E6-9B7F-BE5AC0852B9C}"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7CD4F-3895-4E43-9533-C9E601A93672}" type="slidenum">
              <a:rPr lang="en-US" smtClean="0"/>
              <a:t>‹#›</a:t>
            </a:fld>
            <a:endParaRPr lang="en-US"/>
          </a:p>
        </p:txBody>
      </p:sp>
    </p:spTree>
    <p:extLst>
      <p:ext uri="{BB962C8B-B14F-4D97-AF65-F5344CB8AC3E}">
        <p14:creationId xmlns:p14="http://schemas.microsoft.com/office/powerpoint/2010/main" val="1410519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31980B-AA88-47E6-9B7F-BE5AC0852B9C}"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7CD4F-3895-4E43-9533-C9E601A93672}" type="slidenum">
              <a:rPr lang="en-US" smtClean="0"/>
              <a:t>‹#›</a:t>
            </a:fld>
            <a:endParaRPr lang="en-US"/>
          </a:p>
        </p:txBody>
      </p:sp>
    </p:spTree>
    <p:extLst>
      <p:ext uri="{BB962C8B-B14F-4D97-AF65-F5344CB8AC3E}">
        <p14:creationId xmlns:p14="http://schemas.microsoft.com/office/powerpoint/2010/main" val="1693555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31980B-AA88-47E6-9B7F-BE5AC0852B9C}"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7CD4F-3895-4E43-9533-C9E601A93672}" type="slidenum">
              <a:rPr lang="en-US" smtClean="0"/>
              <a:t>‹#›</a:t>
            </a:fld>
            <a:endParaRPr lang="en-US"/>
          </a:p>
        </p:txBody>
      </p:sp>
    </p:spTree>
    <p:extLst>
      <p:ext uri="{BB962C8B-B14F-4D97-AF65-F5344CB8AC3E}">
        <p14:creationId xmlns:p14="http://schemas.microsoft.com/office/powerpoint/2010/main" val="3068781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31980B-AA88-47E6-9B7F-BE5AC0852B9C}" type="datetimeFigureOut">
              <a:rPr lang="en-US" smtClean="0"/>
              <a:t>10/21/2018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D7CD4F-3895-4E43-9533-C9E601A93672}" type="slidenum">
              <a:rPr lang="en-US" smtClean="0"/>
              <a:t>‹#›</a:t>
            </a:fld>
            <a:endParaRPr lang="en-US"/>
          </a:p>
        </p:txBody>
      </p:sp>
    </p:spTree>
    <p:extLst>
      <p:ext uri="{BB962C8B-B14F-4D97-AF65-F5344CB8AC3E}">
        <p14:creationId xmlns:p14="http://schemas.microsoft.com/office/powerpoint/2010/main" val="3289523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31980B-AA88-47E6-9B7F-BE5AC0852B9C}" type="datetimeFigureOut">
              <a:rPr lang="en-US" smtClean="0"/>
              <a:t>10/21/2018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D7CD4F-3895-4E43-9533-C9E601A93672}" type="slidenum">
              <a:rPr lang="en-US" smtClean="0"/>
              <a:t>‹#›</a:t>
            </a:fld>
            <a:endParaRPr lang="en-US"/>
          </a:p>
        </p:txBody>
      </p:sp>
    </p:spTree>
    <p:extLst>
      <p:ext uri="{BB962C8B-B14F-4D97-AF65-F5344CB8AC3E}">
        <p14:creationId xmlns:p14="http://schemas.microsoft.com/office/powerpoint/2010/main" val="3752222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31980B-AA88-47E6-9B7F-BE5AC0852B9C}" type="datetimeFigureOut">
              <a:rPr lang="en-US" smtClean="0"/>
              <a:t>10/21/2018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D7CD4F-3895-4E43-9533-C9E601A93672}" type="slidenum">
              <a:rPr lang="en-US" smtClean="0"/>
              <a:t>‹#›</a:t>
            </a:fld>
            <a:endParaRPr lang="en-US"/>
          </a:p>
        </p:txBody>
      </p:sp>
    </p:spTree>
    <p:extLst>
      <p:ext uri="{BB962C8B-B14F-4D97-AF65-F5344CB8AC3E}">
        <p14:creationId xmlns:p14="http://schemas.microsoft.com/office/powerpoint/2010/main" val="1627747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1980B-AA88-47E6-9B7F-BE5AC0852B9C}" type="datetimeFigureOut">
              <a:rPr lang="en-US" smtClean="0"/>
              <a:t>10/21/2018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D7CD4F-3895-4E43-9533-C9E601A93672}" type="slidenum">
              <a:rPr lang="en-US" smtClean="0"/>
              <a:t>‹#›</a:t>
            </a:fld>
            <a:endParaRPr lang="en-US"/>
          </a:p>
        </p:txBody>
      </p:sp>
    </p:spTree>
    <p:extLst>
      <p:ext uri="{BB962C8B-B14F-4D97-AF65-F5344CB8AC3E}">
        <p14:creationId xmlns:p14="http://schemas.microsoft.com/office/powerpoint/2010/main" val="3100688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31980B-AA88-47E6-9B7F-BE5AC0852B9C}" type="datetimeFigureOut">
              <a:rPr lang="en-US" smtClean="0"/>
              <a:t>10/21/2018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D7CD4F-3895-4E43-9533-C9E601A93672}" type="slidenum">
              <a:rPr lang="en-US" smtClean="0"/>
              <a:t>‹#›</a:t>
            </a:fld>
            <a:endParaRPr lang="en-US"/>
          </a:p>
        </p:txBody>
      </p:sp>
    </p:spTree>
    <p:extLst>
      <p:ext uri="{BB962C8B-B14F-4D97-AF65-F5344CB8AC3E}">
        <p14:creationId xmlns:p14="http://schemas.microsoft.com/office/powerpoint/2010/main" val="1879634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31980B-AA88-47E6-9B7F-BE5AC0852B9C}" type="datetimeFigureOut">
              <a:rPr lang="en-US" smtClean="0"/>
              <a:t>10/21/2018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D7CD4F-3895-4E43-9533-C9E601A93672}" type="slidenum">
              <a:rPr lang="en-US" smtClean="0"/>
              <a:t>‹#›</a:t>
            </a:fld>
            <a:endParaRPr lang="en-US"/>
          </a:p>
        </p:txBody>
      </p:sp>
    </p:spTree>
    <p:extLst>
      <p:ext uri="{BB962C8B-B14F-4D97-AF65-F5344CB8AC3E}">
        <p14:creationId xmlns:p14="http://schemas.microsoft.com/office/powerpoint/2010/main" val="424437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1980B-AA88-47E6-9B7F-BE5AC0852B9C}" type="datetimeFigureOut">
              <a:rPr lang="en-US" smtClean="0"/>
              <a:t>10/21/2018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7CD4F-3895-4E43-9533-C9E601A93672}" type="slidenum">
              <a:rPr lang="en-US" smtClean="0"/>
              <a:t>‹#›</a:t>
            </a:fld>
            <a:endParaRPr lang="en-US"/>
          </a:p>
        </p:txBody>
      </p:sp>
    </p:spTree>
    <p:extLst>
      <p:ext uri="{BB962C8B-B14F-4D97-AF65-F5344CB8AC3E}">
        <p14:creationId xmlns:p14="http://schemas.microsoft.com/office/powerpoint/2010/main" val="763450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998247"/>
          </a:xfrm>
        </p:spPr>
        <p:txBody>
          <a:bodyPr>
            <a:noAutofit/>
          </a:bodyPr>
          <a:lstStyle/>
          <a:p>
            <a:pPr marL="0" marR="0" algn="ctr" rtl="1">
              <a:lnSpc>
                <a:spcPct val="115000"/>
              </a:lnSpc>
              <a:spcBef>
                <a:spcPts val="0"/>
              </a:spcBef>
              <a:spcAft>
                <a:spcPts val="1000"/>
              </a:spcAft>
            </a:pP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COLLEGE OF SCIENCE </a:t>
            </a:r>
            <a:b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r>
              <a:rPr lang="en-US"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CHM101</a:t>
            </a:r>
            <a:br>
              <a:rPr lang="en-US"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br>
            <a:r>
              <a:rPr lang="en-US" b="1" i="1" dirty="0">
                <a:latin typeface="Times New Roman" panose="02020603050405020304" pitchFamily="18" charset="0"/>
                <a:ea typeface="Calibri" panose="020F0502020204030204" pitchFamily="34" charset="0"/>
                <a:cs typeface="Times New Roman" panose="02020603050405020304" pitchFamily="18" charset="0"/>
              </a:rPr>
              <a:t>Chapter 1:</a:t>
            </a:r>
            <a:endParaRPr lang="en-US" b="1"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2532185"/>
            <a:ext cx="10515600" cy="3644778"/>
          </a:xfrm>
        </p:spPr>
        <p:txBody>
          <a:bodyPr>
            <a:normAutofit fontScale="92500" lnSpcReduction="20000"/>
          </a:bodyPr>
          <a:lstStyle/>
          <a:p>
            <a:pPr marL="0" indent="0">
              <a:buNone/>
            </a:pPr>
            <a:endParaRPr lang="en-US" sz="4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ctr">
              <a:buNone/>
            </a:pPr>
            <a:r>
              <a:rPr lang="en-US" sz="4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Atom &amp; Electronic Configuration</a:t>
            </a:r>
          </a:p>
          <a:p>
            <a:pPr marL="0" indent="0">
              <a:buNone/>
            </a:pPr>
            <a:endParaRPr lang="en-US" i="1" dirty="0">
              <a:solidFill>
                <a:srgbClr val="0070C0"/>
              </a:solidFill>
            </a:endParaRPr>
          </a:p>
          <a:p>
            <a:pPr algn="ctr"/>
            <a:r>
              <a:rPr lang="en-US" i="1" dirty="0">
                <a:solidFill>
                  <a:srgbClr val="0070C0"/>
                </a:solidFill>
              </a:rPr>
              <a:t>Semister 1     (</a:t>
            </a:r>
            <a:r>
              <a:rPr lang="en-US" i="1" dirty="0" smtClean="0">
                <a:solidFill>
                  <a:srgbClr val="0070C0"/>
                </a:solidFill>
              </a:rPr>
              <a:t>2018-2019)</a:t>
            </a:r>
            <a:endParaRPr lang="en-US" i="1" dirty="0">
              <a:solidFill>
                <a:srgbClr val="0070C0"/>
              </a:solidFill>
            </a:endParaRPr>
          </a:p>
          <a:p>
            <a:pPr marL="0" indent="0" algn="ctr">
              <a:buNone/>
            </a:pPr>
            <a:endParaRPr lang="en-US" i="1" dirty="0">
              <a:solidFill>
                <a:srgbClr val="0070C0"/>
              </a:solidFill>
            </a:endParaRPr>
          </a:p>
          <a:p>
            <a:r>
              <a:rPr lang="en-US" i="1" dirty="0">
                <a:solidFill>
                  <a:srgbClr val="0070C0"/>
                </a:solidFill>
              </a:rPr>
              <a:t>Lecturers:</a:t>
            </a:r>
          </a:p>
          <a:p>
            <a:r>
              <a:rPr lang="en-US" b="1" i="1" dirty="0" smtClean="0">
                <a:latin typeface="Times New Roman" panose="02020603050405020304" pitchFamily="18" charset="0"/>
                <a:cs typeface="Times New Roman" panose="02020603050405020304" pitchFamily="18" charset="0"/>
              </a:rPr>
              <a:t>1- </a:t>
            </a:r>
            <a:r>
              <a:rPr lang="en-US" b="1" i="1" dirty="0" smtClean="0">
                <a:solidFill>
                  <a:prstClr val="black"/>
                </a:solidFill>
              </a:rPr>
              <a:t>Dr</a:t>
            </a:r>
            <a:r>
              <a:rPr lang="en-US" b="1" i="1" dirty="0">
                <a:solidFill>
                  <a:prstClr val="black"/>
                </a:solidFill>
              </a:rPr>
              <a:t>. </a:t>
            </a:r>
            <a:r>
              <a:rPr lang="en-US" b="1" i="1" dirty="0">
                <a:latin typeface="Times New Roman" panose="02020603050405020304" pitchFamily="18" charset="0"/>
                <a:cs typeface="Times New Roman" panose="02020603050405020304" pitchFamily="18" charset="0"/>
              </a:rPr>
              <a:t>Faris A. J. </a:t>
            </a:r>
            <a:r>
              <a:rPr lang="en-US" b="1" i="1" dirty="0" err="1" smtClean="0">
                <a:latin typeface="Times New Roman" panose="02020603050405020304" pitchFamily="18" charset="0"/>
                <a:cs typeface="Times New Roman" panose="02020603050405020304" pitchFamily="18" charset="0"/>
              </a:rPr>
              <a:t>Aldoghachi</a:t>
            </a:r>
            <a:endParaRPr lang="en-US" b="1" i="1" dirty="0" smtClean="0">
              <a:latin typeface="Times New Roman" panose="02020603050405020304" pitchFamily="18" charset="0"/>
              <a:cs typeface="Times New Roman" panose="02020603050405020304" pitchFamily="18" charset="0"/>
            </a:endParaRPr>
          </a:p>
          <a:p>
            <a:r>
              <a:rPr lang="en-US" b="1" i="1" dirty="0" smtClean="0">
                <a:latin typeface="Times New Roman" panose="02020603050405020304" pitchFamily="18" charset="0"/>
                <a:cs typeface="Times New Roman" panose="02020603050405020304" pitchFamily="18" charset="0"/>
              </a:rPr>
              <a:t>2- Dr. Mohammed </a:t>
            </a:r>
            <a:r>
              <a:rPr lang="en-US" b="1" i="1" dirty="0" err="1" smtClean="0">
                <a:latin typeface="Times New Roman" panose="02020603050405020304" pitchFamily="18" charset="0"/>
                <a:cs typeface="Times New Roman" panose="02020603050405020304" pitchFamily="18" charset="0"/>
              </a:rPr>
              <a:t>Alassadi</a:t>
            </a:r>
            <a:endParaRPr lang="en-US"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4532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2721"/>
          </a:xfrm>
        </p:spPr>
        <p:txBody>
          <a:bodyPr>
            <a:normAutofit fontScale="90000"/>
          </a:bodyPr>
          <a:lstStyle/>
          <a:p>
            <a:pPr marL="82550" marR="0" indent="0">
              <a:lnSpc>
                <a:spcPct val="108000"/>
              </a:lnSpc>
              <a:spcBef>
                <a:spcPts val="0"/>
              </a:spcBef>
              <a:spcAft>
                <a:spcPts val="1880"/>
              </a:spcAft>
            </a:pPr>
            <a:r>
              <a:rPr lang="en-US" b="1" kern="0" dirty="0">
                <a:solidFill>
                  <a:srgbClr val="FF6600"/>
                </a:solidFill>
                <a:latin typeface="Arial" panose="020B0604020202020204" pitchFamily="34" charset="0"/>
                <a:ea typeface="Arial" panose="020B0604020202020204" pitchFamily="34" charset="0"/>
              </a:rPr>
              <a:t/>
            </a:r>
            <a:br>
              <a:rPr lang="en-US" b="1" kern="0" dirty="0">
                <a:solidFill>
                  <a:srgbClr val="FF6600"/>
                </a:solidFill>
                <a:latin typeface="Arial" panose="020B0604020202020204" pitchFamily="34" charset="0"/>
                <a:ea typeface="Arial" panose="020B0604020202020204" pitchFamily="34" charset="0"/>
              </a:rPr>
            </a:br>
            <a:endParaRPr lang="en-US" dirty="0"/>
          </a:p>
        </p:txBody>
      </p:sp>
      <p:sp>
        <p:nvSpPr>
          <p:cNvPr id="3" name="Content Placeholder 2"/>
          <p:cNvSpPr>
            <a:spLocks noGrp="1"/>
          </p:cNvSpPr>
          <p:nvPr>
            <p:ph idx="1"/>
          </p:nvPr>
        </p:nvSpPr>
        <p:spPr>
          <a:xfrm>
            <a:off x="398585" y="365126"/>
            <a:ext cx="11347938" cy="5811838"/>
          </a:xfrm>
        </p:spPr>
        <p:txBody>
          <a:bodyPr>
            <a:normAutofit/>
          </a:bodyPr>
          <a:lstStyle/>
          <a:p>
            <a:pPr marL="342900" marR="42545" lvl="0" indent="-342900" fontAlgn="base">
              <a:lnSpc>
                <a:spcPct val="105000"/>
              </a:lnSpc>
              <a:spcBef>
                <a:spcPts val="0"/>
              </a:spcBef>
              <a:spcAft>
                <a:spcPts val="545"/>
              </a:spcAft>
              <a:buClr>
                <a:srgbClr val="000000"/>
              </a:buClr>
              <a:buSzPts val="2400"/>
            </a:pPr>
            <a:r>
              <a:rPr lang="en-US" sz="2400" dirty="0">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Late 19th century </a:t>
            </a:r>
            <a:r>
              <a:rPr lang="en-US" sz="2400" b="1" dirty="0">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J.J. Thomson </a:t>
            </a:r>
            <a:r>
              <a:rPr lang="en-US" sz="2400" dirty="0">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used a cathode ray tube to obtain mass to charge ratio of an electron.   </a:t>
            </a:r>
          </a:p>
          <a:p>
            <a:pPr marL="342900" marR="42545" lvl="0" indent="-342900" fontAlgn="base">
              <a:lnSpc>
                <a:spcPct val="105000"/>
              </a:lnSpc>
              <a:spcBef>
                <a:spcPts val="0"/>
              </a:spcBef>
              <a:spcAft>
                <a:spcPts val="545"/>
              </a:spcAft>
              <a:buClr>
                <a:srgbClr val="000000"/>
              </a:buClr>
              <a:buSzPts val="2400"/>
            </a:pPr>
            <a:endParaRPr lang="en-US" sz="2400" dirty="0">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42545" lvl="0" indent="-342900" fontAlgn="base">
              <a:lnSpc>
                <a:spcPct val="105000"/>
              </a:lnSpc>
              <a:spcBef>
                <a:spcPts val="0"/>
              </a:spcBef>
              <a:spcAft>
                <a:spcPts val="620"/>
              </a:spcAft>
              <a:buClr>
                <a:srgbClr val="000000"/>
              </a:buClr>
              <a:buSzPts val="2400"/>
            </a:pPr>
            <a:r>
              <a:rPr lang="en-US" sz="2400" dirty="0">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In 1908 </a:t>
            </a:r>
            <a:r>
              <a:rPr lang="en-US" sz="2400" b="1" dirty="0">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Millikan </a:t>
            </a:r>
            <a:r>
              <a:rPr lang="en-US" sz="2400" dirty="0">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determined charge of electron.</a:t>
            </a:r>
          </a:p>
          <a:p>
            <a:pPr marL="0" marR="42545" lvl="0" indent="0" fontAlgn="base">
              <a:lnSpc>
                <a:spcPct val="105000"/>
              </a:lnSpc>
              <a:spcBef>
                <a:spcPts val="0"/>
              </a:spcBef>
              <a:spcAft>
                <a:spcPts val="620"/>
              </a:spcAft>
              <a:buClr>
                <a:srgbClr val="000000"/>
              </a:buClr>
              <a:buSzPts val="2400"/>
              <a:buNone/>
            </a:pPr>
            <a:r>
              <a:rPr lang="en-US" sz="2400" dirty="0">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p>
          <a:p>
            <a:pPr marL="342900" marR="42545" lvl="0" indent="-342900" fontAlgn="base">
              <a:lnSpc>
                <a:spcPct val="105000"/>
              </a:lnSpc>
              <a:spcBef>
                <a:spcPts val="0"/>
              </a:spcBef>
              <a:spcAft>
                <a:spcPts val="550"/>
              </a:spcAft>
              <a:buClr>
                <a:srgbClr val="000000"/>
              </a:buClr>
              <a:buSzPts val="2400"/>
            </a:pPr>
            <a:r>
              <a:rPr lang="en-US" sz="2400" b="1" dirty="0">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Rutherford</a:t>
            </a:r>
            <a:r>
              <a:rPr lang="en-US" sz="2400" dirty="0">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proposed that all positive charges are concentrated in a central core called nucleus. (must have same number as electrons since atom is neutral).</a:t>
            </a:r>
          </a:p>
          <a:p>
            <a:pPr marL="0" marR="42545" lvl="0" indent="0" fontAlgn="base">
              <a:lnSpc>
                <a:spcPct val="105000"/>
              </a:lnSpc>
              <a:spcBef>
                <a:spcPts val="0"/>
              </a:spcBef>
              <a:spcAft>
                <a:spcPts val="550"/>
              </a:spcAft>
              <a:buClr>
                <a:srgbClr val="000000"/>
              </a:buClr>
              <a:buSzPts val="2400"/>
              <a:buNone/>
            </a:pPr>
            <a:r>
              <a:rPr lang="en-US" sz="2400" dirty="0">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p>
          <a:p>
            <a:pPr marL="342900" marR="42545" lvl="0" indent="-342900" fontAlgn="base">
              <a:lnSpc>
                <a:spcPct val="105000"/>
              </a:lnSpc>
              <a:spcBef>
                <a:spcPts val="0"/>
              </a:spcBef>
              <a:spcAft>
                <a:spcPts val="55"/>
              </a:spcAft>
              <a:buClr>
                <a:srgbClr val="000000"/>
              </a:buClr>
              <a:buSzPts val="2400"/>
            </a:pPr>
            <a:r>
              <a:rPr lang="en-US" sz="2400" dirty="0">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In 1932 </a:t>
            </a:r>
            <a:r>
              <a:rPr lang="en-US" sz="2400" b="1" dirty="0">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James Chadwick </a:t>
            </a:r>
            <a:r>
              <a:rPr lang="en-US" sz="2400" dirty="0">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showed that there also existed neutral particles he called neutrons. (need to account for discrepancy in atomic mass of H and He) </a:t>
            </a:r>
          </a:p>
          <a:p>
            <a:pPr marL="342900" marR="42545" lvl="0" indent="-342900" fontAlgn="base">
              <a:lnSpc>
                <a:spcPct val="105000"/>
              </a:lnSpc>
              <a:spcBef>
                <a:spcPts val="0"/>
              </a:spcBef>
              <a:spcAft>
                <a:spcPts val="55"/>
              </a:spcAft>
              <a:buClr>
                <a:srgbClr val="000000"/>
              </a:buClr>
              <a:buSzPts val="2400"/>
            </a:pPr>
            <a:endParaRPr lang="en-US" sz="2400" dirty="0">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42545" lvl="0" indent="-342900" fontAlgn="base">
              <a:lnSpc>
                <a:spcPct val="105000"/>
              </a:lnSpc>
              <a:spcBef>
                <a:spcPts val="0"/>
              </a:spcBef>
              <a:spcAft>
                <a:spcPts val="55"/>
              </a:spcAft>
              <a:buClr>
                <a:srgbClr val="000000"/>
              </a:buClr>
              <a:buSzPts val="2400"/>
            </a:pPr>
            <a:endParaRPr lang="en-US" sz="1800" dirty="0">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42545" lvl="0" indent="-342900" fontAlgn="base">
              <a:lnSpc>
                <a:spcPct val="105000"/>
              </a:lnSpc>
              <a:spcBef>
                <a:spcPts val="0"/>
              </a:spcBef>
              <a:spcAft>
                <a:spcPts val="55"/>
              </a:spcAft>
              <a:buClr>
                <a:srgbClr val="000000"/>
              </a:buClr>
              <a:buSzPts val="2400"/>
            </a:pPr>
            <a:endParaRPr lang="en-US" sz="2100" dirty="0">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42545" lvl="0" indent="-342900" fontAlgn="base">
              <a:lnSpc>
                <a:spcPct val="105000"/>
              </a:lnSpc>
              <a:spcBef>
                <a:spcPts val="0"/>
              </a:spcBef>
              <a:spcAft>
                <a:spcPts val="55"/>
              </a:spcAft>
              <a:buClr>
                <a:srgbClr val="000000"/>
              </a:buClr>
              <a:buSzPts val="2400"/>
            </a:pPr>
            <a:endParaRPr lang="en-US" sz="1800" dirty="0">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42545" lvl="0" indent="-342900" fontAlgn="base">
              <a:lnSpc>
                <a:spcPct val="105000"/>
              </a:lnSpc>
              <a:spcBef>
                <a:spcPts val="0"/>
              </a:spcBef>
              <a:spcAft>
                <a:spcPts val="55"/>
              </a:spcAft>
              <a:buClr>
                <a:srgbClr val="000000"/>
              </a:buClr>
              <a:buSzPts val="2400"/>
            </a:pPr>
            <a:endParaRPr lang="en-US" sz="1800" dirty="0">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38862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37" y="196313"/>
            <a:ext cx="10515600" cy="577410"/>
          </a:xfrm>
        </p:spPr>
        <p:txBody>
          <a:bodyPr>
            <a:normAutofit fontScale="90000"/>
          </a:bodyPr>
          <a:lstStyle/>
          <a:p>
            <a:r>
              <a:rPr lang="en-US" sz="4000" b="1" dirty="0">
                <a:solidFill>
                  <a:srgbClr val="FF0000"/>
                </a:solidFill>
                <a:latin typeface="Times New Roman" panose="02020603050405020304" pitchFamily="18" charset="0"/>
                <a:cs typeface="Times New Roman" panose="02020603050405020304" pitchFamily="18" charset="0"/>
              </a:rPr>
              <a:t>The discovery of Electrons</a:t>
            </a:r>
          </a:p>
        </p:txBody>
      </p:sp>
      <p:sp>
        <p:nvSpPr>
          <p:cNvPr id="3" name="Content Placeholder 2"/>
          <p:cNvSpPr>
            <a:spLocks noGrp="1"/>
          </p:cNvSpPr>
          <p:nvPr>
            <p:ph idx="1"/>
          </p:nvPr>
        </p:nvSpPr>
        <p:spPr>
          <a:xfrm>
            <a:off x="201636" y="967495"/>
            <a:ext cx="11760591" cy="4842461"/>
          </a:xfrm>
        </p:spPr>
        <p:txBody>
          <a:bodyPr>
            <a:noAutofit/>
          </a:bodyPr>
          <a:lstStyle/>
          <a:p>
            <a:pPr marL="342900" marR="42545" lvl="0" indent="-342900" fontAlgn="base">
              <a:lnSpc>
                <a:spcPct val="105000"/>
              </a:lnSpc>
              <a:spcBef>
                <a:spcPts val="0"/>
              </a:spcBef>
              <a:buClr>
                <a:srgbClr val="000000"/>
              </a:buClr>
              <a:buSzPts val="2400"/>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Humphrey Davy in the early 1800’s passed electricity through compounds and noted and concluded that: </a:t>
            </a:r>
          </a:p>
          <a:p>
            <a:pPr marL="742950" marR="113665" lvl="1" indent="-285750" fontAlgn="base">
              <a:lnSpc>
                <a:spcPct val="105000"/>
              </a:lnSpc>
              <a:spcBef>
                <a:spcPts val="0"/>
              </a:spcBef>
              <a:spcAft>
                <a:spcPts val="335"/>
              </a:spcAft>
              <a:buClr>
                <a:srgbClr val="000000"/>
              </a:buClr>
              <a:buSzPts val="2400"/>
              <a:buFont typeface="Arial" panose="020B0604020202020204" pitchFamily="34" charset="0"/>
              <a:buChar char="–"/>
            </a:pPr>
            <a:r>
              <a:rPr lang="en-US"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the compounds decomposed into elements. </a:t>
            </a:r>
          </a:p>
          <a:p>
            <a:pPr marL="742950" marR="113665" lvl="1" indent="-285750" fontAlgn="base">
              <a:lnSpc>
                <a:spcPct val="107000"/>
              </a:lnSpc>
              <a:spcBef>
                <a:spcPts val="0"/>
              </a:spcBef>
              <a:spcAft>
                <a:spcPts val="1145"/>
              </a:spcAft>
              <a:buClr>
                <a:srgbClr val="000000"/>
              </a:buClr>
              <a:buSzPts val="2400"/>
              <a:buFont typeface="Arial" panose="020B0604020202020204" pitchFamily="34" charset="0"/>
              <a:buChar char="–"/>
            </a:pPr>
            <a:r>
              <a:rPr lang="en-US"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compounds are held together by electrical forces. </a:t>
            </a:r>
          </a:p>
          <a:p>
            <a:pPr marL="742950" marR="113665" lvl="1" indent="-285750" fontAlgn="base">
              <a:lnSpc>
                <a:spcPct val="107000"/>
              </a:lnSpc>
              <a:spcBef>
                <a:spcPts val="0"/>
              </a:spcBef>
              <a:spcAft>
                <a:spcPts val="1145"/>
              </a:spcAft>
              <a:buClr>
                <a:srgbClr val="000000"/>
              </a:buClr>
              <a:buSzPts val="2400"/>
              <a:buFont typeface="Arial" panose="020B0604020202020204" pitchFamily="34" charset="0"/>
              <a:buChar char="–"/>
            </a:pPr>
            <a:endParaRPr lang="en-US"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42545" lvl="0" indent="-342900" fontAlgn="base">
              <a:lnSpc>
                <a:spcPct val="105000"/>
              </a:lnSpc>
              <a:spcBef>
                <a:spcPts val="0"/>
              </a:spcBef>
              <a:spcAft>
                <a:spcPts val="255"/>
              </a:spcAft>
              <a:buClr>
                <a:srgbClr val="000000"/>
              </a:buClr>
              <a:buSzPts val="2400"/>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Michael Faraday in 1832-1833 realized that the amount of reaction that occurs during electrolysis is proportional to the electrical current passed through the compounds.</a:t>
            </a:r>
          </a:p>
          <a:p>
            <a:pPr marL="0" marR="42545" lvl="0" indent="0" fontAlgn="base">
              <a:lnSpc>
                <a:spcPct val="105000"/>
              </a:lnSpc>
              <a:spcBef>
                <a:spcPts val="0"/>
              </a:spcBef>
              <a:spcAft>
                <a:spcPts val="255"/>
              </a:spcAft>
              <a:buClr>
                <a:srgbClr val="000000"/>
              </a:buClr>
              <a:buSzPts val="2400"/>
              <a:buNone/>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p>
          <a:p>
            <a:pPr marL="342900" marR="42545" lvl="0" indent="-342900" fontAlgn="base">
              <a:lnSpc>
                <a:spcPct val="110000"/>
              </a:lnSpc>
              <a:spcBef>
                <a:spcPts val="0"/>
              </a:spcBef>
              <a:spcAft>
                <a:spcPts val="45"/>
              </a:spcAft>
              <a:buClr>
                <a:srgbClr val="000000"/>
              </a:buClr>
              <a:buSzPts val="2400"/>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Cathode Ray Tubes experiments performed in the late 1800’s &amp; early 1900’s.  </a:t>
            </a:r>
          </a:p>
          <a:p>
            <a:pPr marL="742950" marR="113665" lvl="1" indent="-285750" fontAlgn="base">
              <a:lnSpc>
                <a:spcPct val="105000"/>
              </a:lnSpc>
              <a:spcBef>
                <a:spcPts val="0"/>
              </a:spcBef>
              <a:spcAft>
                <a:spcPts val="545"/>
              </a:spcAft>
              <a:buClr>
                <a:srgbClr val="000000"/>
              </a:buClr>
              <a:buSzPts val="2400"/>
              <a:buFont typeface="Arial" panose="020B0604020202020204" pitchFamily="34" charset="0"/>
              <a:buChar char="–"/>
            </a:pPr>
            <a:r>
              <a:rPr lang="en-US"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Consist of two electrodes sealed in a glass tube containing a gas at very low pressure. </a:t>
            </a:r>
          </a:p>
          <a:p>
            <a:pPr marL="742950" marR="113665" lvl="1" indent="-285750" fontAlgn="base">
              <a:lnSpc>
                <a:spcPct val="105000"/>
              </a:lnSpc>
              <a:spcBef>
                <a:spcPts val="0"/>
              </a:spcBef>
              <a:spcAft>
                <a:spcPts val="55"/>
              </a:spcAft>
              <a:buClr>
                <a:srgbClr val="000000"/>
              </a:buClr>
              <a:buSzPts val="2400"/>
              <a:buFont typeface="Arial" panose="020B0604020202020204" pitchFamily="34" charset="0"/>
              <a:buChar char="–"/>
            </a:pPr>
            <a:r>
              <a:rPr lang="en-US"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When a voltage is applied to the cathodes a glow discharge is emitted. </a:t>
            </a:r>
          </a:p>
          <a:p>
            <a:pPr marL="342900" marR="42545" lvl="0" indent="-342900" fontAlgn="base">
              <a:lnSpc>
                <a:spcPct val="105000"/>
              </a:lnSpc>
              <a:spcBef>
                <a:spcPts val="0"/>
              </a:spcBef>
              <a:spcAft>
                <a:spcPts val="55"/>
              </a:spcAft>
              <a:buClr>
                <a:srgbClr val="000000"/>
              </a:buClr>
              <a:buSzPts val="2400"/>
            </a:pPr>
            <a:endPar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3710715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29" y="1020511"/>
            <a:ext cx="11669485" cy="5452860"/>
          </a:xfrm>
        </p:spPr>
        <p:txBody>
          <a:bodyPr/>
          <a:lstStyle/>
          <a:p>
            <a:endParaRPr lang="en-US" dirty="0"/>
          </a:p>
        </p:txBody>
      </p:sp>
      <p:sp>
        <p:nvSpPr>
          <p:cNvPr id="3" name="Content Placeholder 2"/>
          <p:cNvSpPr>
            <a:spLocks noGrp="1"/>
          </p:cNvSpPr>
          <p:nvPr>
            <p:ph idx="1"/>
          </p:nvPr>
        </p:nvSpPr>
        <p:spPr/>
        <p:txBody>
          <a:bodyPr>
            <a:normAutofit/>
          </a:bodyPr>
          <a:lstStyle/>
          <a:p>
            <a:r>
              <a:rPr lang="en-US" sz="1200" dirty="0">
                <a:solidFill>
                  <a:srgbClr val="000000"/>
                </a:solidFill>
                <a:latin typeface="Calibri" panose="020F0502020204030204" pitchFamily="34" charset="0"/>
                <a:ea typeface="Calibri" panose="020F0502020204030204" pitchFamily="34" charset="0"/>
              </a:rPr>
              <a:t/>
            </a:r>
            <a:br>
              <a:rPr lang="en-US" sz="1200" dirty="0">
                <a:solidFill>
                  <a:srgbClr val="000000"/>
                </a:solidFill>
                <a:latin typeface="Calibri" panose="020F0502020204030204" pitchFamily="34" charset="0"/>
                <a:ea typeface="Calibri" panose="020F0502020204030204" pitchFamily="34" charset="0"/>
              </a:rPr>
            </a:br>
            <a:endParaRPr lang="en-US" dirty="0"/>
          </a:p>
        </p:txBody>
      </p:sp>
      <p:sp>
        <p:nvSpPr>
          <p:cNvPr id="4" name="Rectangle 3"/>
          <p:cNvSpPr/>
          <p:nvPr/>
        </p:nvSpPr>
        <p:spPr>
          <a:xfrm>
            <a:off x="181428" y="168480"/>
            <a:ext cx="11829144" cy="1200329"/>
          </a:xfrm>
          <a:prstGeom prst="rect">
            <a:avLst/>
          </a:prstGeom>
        </p:spPr>
        <p:txBody>
          <a:bodyPr wrap="square">
            <a:spAutoFit/>
          </a:bodyPr>
          <a:lstStyle/>
          <a:p>
            <a:r>
              <a:rPr lang="en-US" sz="2400" dirty="0">
                <a:solidFill>
                  <a:srgbClr val="0070C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Figure 1:</a:t>
            </a: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These ―rays are emitted from cathode (- end) and travel to anode (+ end). Cathode Rays must be negatively charged! </a:t>
            </a:r>
            <a:b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5" name="Content Placeholder 3"/>
          <p:cNvPicPr>
            <a:picLocks noGrp="1"/>
          </p:cNvPicPr>
          <p:nvPr>
            <p:ph idx="1"/>
          </p:nvPr>
        </p:nvPicPr>
        <p:blipFill>
          <a:blip r:embed="rId3"/>
          <a:stretch>
            <a:fillRect/>
          </a:stretch>
        </p:blipFill>
        <p:spPr>
          <a:xfrm>
            <a:off x="375139" y="1436915"/>
            <a:ext cx="11324492" cy="5104562"/>
          </a:xfrm>
          <a:prstGeom prst="rect">
            <a:avLst/>
          </a:prstGeom>
        </p:spPr>
      </p:pic>
    </p:spTree>
    <p:extLst>
      <p:ext uri="{BB962C8B-B14F-4D97-AF65-F5344CB8AC3E}">
        <p14:creationId xmlns:p14="http://schemas.microsoft.com/office/powerpoint/2010/main" val="2652510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246" y="365125"/>
            <a:ext cx="11558954" cy="897618"/>
          </a:xfrm>
        </p:spPr>
        <p:txBody>
          <a:bodyPr>
            <a:noAutofit/>
          </a:bodyPr>
          <a:lstStyle/>
          <a:p>
            <a:pPr marL="342900" marR="42545" lvl="0" indent="-342900" fontAlgn="base">
              <a:lnSpc>
                <a:spcPct val="105000"/>
              </a:lnSpc>
              <a:spcBef>
                <a:spcPts val="0"/>
              </a:spcBef>
              <a:spcAft>
                <a:spcPts val="255"/>
              </a:spcAft>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J.J. Thomson modified the cathode ray tube experiments in 1897 by adding two adjustable voltage electrodes. Studied the amount that the cathode ray beam was deflected by additional electric field. </a:t>
            </a:r>
            <a:r>
              <a:rPr lang="en-US" sz="2400" dirty="0">
                <a:solidFill>
                  <a:srgbClr val="BBE0E3"/>
                </a:solidFill>
                <a:latin typeface="Times New Roman" panose="02020603050405020304" pitchFamily="18" charset="0"/>
                <a:ea typeface="Wingdings 2" panose="05020102010507070707" pitchFamily="18" charset="2"/>
                <a:cs typeface="Times New Roman" panose="02020603050405020304" pitchFamily="18" charset="0"/>
              </a:rPr>
              <a:t> </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Modifications to the basic cathode ray tube experiment. </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r>
            <a:b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8246" y="1651478"/>
            <a:ext cx="11558954" cy="4866552"/>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2400" dirty="0">
                <a:solidFill>
                  <a:srgbClr val="0070C0"/>
                </a:solidFill>
                <a:latin typeface="Times New Roman" panose="02020603050405020304" pitchFamily="18" charset="0"/>
                <a:cs typeface="Times New Roman" panose="02020603050405020304" pitchFamily="18" charset="0"/>
              </a:rPr>
              <a:t>Figure 2</a:t>
            </a:r>
          </a:p>
        </p:txBody>
      </p:sp>
      <p:grpSp>
        <p:nvGrpSpPr>
          <p:cNvPr id="4" name="Group 3"/>
          <p:cNvGrpSpPr/>
          <p:nvPr/>
        </p:nvGrpSpPr>
        <p:grpSpPr>
          <a:xfrm>
            <a:off x="493486" y="1630362"/>
            <a:ext cx="11103428" cy="4784952"/>
            <a:chOff x="0" y="0"/>
            <a:chExt cx="7924800" cy="3597275"/>
          </a:xfrm>
        </p:grpSpPr>
        <p:pic>
          <p:nvPicPr>
            <p:cNvPr id="5" name="Picture 4"/>
            <p:cNvPicPr/>
            <p:nvPr/>
          </p:nvPicPr>
          <p:blipFill>
            <a:blip r:embed="rId2"/>
            <a:stretch>
              <a:fillRect/>
            </a:stretch>
          </p:blipFill>
          <p:spPr>
            <a:xfrm>
              <a:off x="0" y="15875"/>
              <a:ext cx="3733800" cy="1752600"/>
            </a:xfrm>
            <a:prstGeom prst="rect">
              <a:avLst/>
            </a:prstGeom>
          </p:spPr>
        </p:pic>
        <p:pic>
          <p:nvPicPr>
            <p:cNvPr id="6" name="Picture 5"/>
            <p:cNvPicPr/>
            <p:nvPr/>
          </p:nvPicPr>
          <p:blipFill>
            <a:blip r:embed="rId3"/>
            <a:stretch>
              <a:fillRect/>
            </a:stretch>
          </p:blipFill>
          <p:spPr>
            <a:xfrm>
              <a:off x="0" y="1387475"/>
              <a:ext cx="365125" cy="365125"/>
            </a:xfrm>
            <a:prstGeom prst="rect">
              <a:avLst/>
            </a:prstGeom>
          </p:spPr>
        </p:pic>
        <p:pic>
          <p:nvPicPr>
            <p:cNvPr id="7" name="Picture 6"/>
            <p:cNvPicPr/>
            <p:nvPr/>
          </p:nvPicPr>
          <p:blipFill>
            <a:blip r:embed="rId4"/>
            <a:stretch>
              <a:fillRect/>
            </a:stretch>
          </p:blipFill>
          <p:spPr>
            <a:xfrm>
              <a:off x="4191000" y="0"/>
              <a:ext cx="3733800" cy="1752600"/>
            </a:xfrm>
            <a:prstGeom prst="rect">
              <a:avLst/>
            </a:prstGeom>
          </p:spPr>
        </p:pic>
        <p:pic>
          <p:nvPicPr>
            <p:cNvPr id="8" name="Picture 7"/>
            <p:cNvPicPr/>
            <p:nvPr/>
          </p:nvPicPr>
          <p:blipFill>
            <a:blip r:embed="rId3"/>
            <a:stretch>
              <a:fillRect/>
            </a:stretch>
          </p:blipFill>
          <p:spPr>
            <a:xfrm>
              <a:off x="4191000" y="1371600"/>
              <a:ext cx="365125" cy="365125"/>
            </a:xfrm>
            <a:prstGeom prst="rect">
              <a:avLst/>
            </a:prstGeom>
          </p:spPr>
        </p:pic>
        <p:pic>
          <p:nvPicPr>
            <p:cNvPr id="9" name="Picture 8"/>
            <p:cNvPicPr/>
            <p:nvPr/>
          </p:nvPicPr>
          <p:blipFill>
            <a:blip r:embed="rId5"/>
            <a:stretch>
              <a:fillRect/>
            </a:stretch>
          </p:blipFill>
          <p:spPr>
            <a:xfrm>
              <a:off x="2324100" y="1844675"/>
              <a:ext cx="3733800" cy="1752600"/>
            </a:xfrm>
            <a:prstGeom prst="rect">
              <a:avLst/>
            </a:prstGeom>
          </p:spPr>
        </p:pic>
        <p:pic>
          <p:nvPicPr>
            <p:cNvPr id="10" name="Picture 9"/>
            <p:cNvPicPr/>
            <p:nvPr/>
          </p:nvPicPr>
          <p:blipFill>
            <a:blip r:embed="rId3"/>
            <a:stretch>
              <a:fillRect/>
            </a:stretch>
          </p:blipFill>
          <p:spPr>
            <a:xfrm>
              <a:off x="2324100" y="3216275"/>
              <a:ext cx="381000" cy="381000"/>
            </a:xfrm>
            <a:prstGeom prst="rect">
              <a:avLst/>
            </a:prstGeom>
          </p:spPr>
        </p:pic>
      </p:grpSp>
    </p:spTree>
    <p:extLst>
      <p:ext uri="{BB962C8B-B14F-4D97-AF65-F5344CB8AC3E}">
        <p14:creationId xmlns:p14="http://schemas.microsoft.com/office/powerpoint/2010/main" val="1897523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489" y="304799"/>
            <a:ext cx="11619913" cy="6222610"/>
          </a:xfrm>
        </p:spPr>
        <p:txBody>
          <a:bodyPr>
            <a:noAutofit/>
          </a:bodyPr>
          <a:lstStyle/>
          <a:p>
            <a:pPr lvl="0">
              <a:lnSpc>
                <a:spcPct val="100000"/>
              </a:lnSpc>
              <a:spcBef>
                <a:spcPts val="0"/>
              </a:spcBef>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Thomson used his modification to measure the charge to mass ratio of electrons</a:t>
            </a:r>
            <a:r>
              <a:rPr lang="en-US" alt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r>
            <a:br>
              <a:rPr lang="en-US" alt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br>
            <a:r>
              <a:rPr lang="en-US" alt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Charge to mass ratio </a:t>
            </a:r>
            <a:r>
              <a:rPr lang="en-US" altLang="en-US" sz="2400" dirty="0">
                <a:solidFill>
                  <a:prstClr val="black"/>
                </a:solidFill>
                <a:latin typeface="Times New Roman" panose="02020603050405020304" pitchFamily="18" charset="0"/>
                <a:ea typeface="+mn-ea"/>
                <a:cs typeface="Times New Roman" panose="02020603050405020304" pitchFamily="18" charset="0"/>
              </a:rPr>
              <a:t>    </a:t>
            </a:r>
            <a:r>
              <a:rPr lang="en-US" altLang="en-US" sz="36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e/m = -1.75882 x 10</a:t>
            </a:r>
            <a:r>
              <a:rPr lang="en-US" altLang="en-US" sz="3600" baseline="300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8</a:t>
            </a:r>
            <a:r>
              <a:rPr lang="en-US" altLang="en-US" sz="36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coulomb/g</a:t>
            </a:r>
            <a:r>
              <a:rPr lang="en-US" altLang="en-US" sz="3600" baseline="300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400" baseline="30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br>
              <a:rPr lang="en-US" altLang="en-US" sz="2400" baseline="30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br>
            <a:r>
              <a:rPr lang="en-US" altLang="en-US" sz="2400" dirty="0">
                <a:solidFill>
                  <a:prstClr val="black"/>
                </a:solidFill>
                <a:latin typeface="Times New Roman" panose="02020603050405020304" pitchFamily="18" charset="0"/>
                <a:ea typeface="+mn-ea"/>
                <a:cs typeface="Times New Roman" panose="02020603050405020304" pitchFamily="18" charset="0"/>
              </a:rPr>
              <a:t/>
            </a:r>
            <a:br>
              <a:rPr lang="en-US" altLang="en-US" sz="2400" dirty="0">
                <a:solidFill>
                  <a:prstClr val="black"/>
                </a:solidFill>
                <a:latin typeface="Times New Roman" panose="02020603050405020304" pitchFamily="18" charset="0"/>
                <a:ea typeface="+mn-ea"/>
                <a:cs typeface="Times New Roman" panose="02020603050405020304" pitchFamily="18" charset="0"/>
              </a:rPr>
            </a:br>
            <a:r>
              <a:rPr lang="en-US" altLang="en-US" sz="36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Thomson</a:t>
            </a:r>
            <a:r>
              <a:rPr lang="en-US" alt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named the cathode rays electrons. Thomson is considered to be the (discoverer of electrons). </a:t>
            </a:r>
            <a:br>
              <a:rPr lang="en-US" alt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br>
            <a:r>
              <a:rPr lang="en-US" altLang="en-US" sz="2400" dirty="0">
                <a:solidFill>
                  <a:prstClr val="black"/>
                </a:solidFill>
                <a:latin typeface="Times New Roman" panose="02020603050405020304" pitchFamily="18" charset="0"/>
                <a:ea typeface="+mn-ea"/>
                <a:cs typeface="Times New Roman" panose="02020603050405020304" pitchFamily="18" charset="0"/>
              </a:rPr>
              <a:t/>
            </a:r>
            <a:br>
              <a:rPr lang="en-US" altLang="en-US" sz="2400" dirty="0">
                <a:solidFill>
                  <a:prstClr val="black"/>
                </a:solidFill>
                <a:latin typeface="Times New Roman" panose="02020603050405020304" pitchFamily="18" charset="0"/>
                <a:ea typeface="+mn-ea"/>
                <a:cs typeface="Times New Roman" panose="02020603050405020304" pitchFamily="18" charset="0"/>
              </a:rPr>
            </a:br>
            <a:r>
              <a:rPr lang="en-US" alt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TV sets and computer screens are cathode ray tubes. </a:t>
            </a:r>
            <a:br>
              <a:rPr lang="en-US" alt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br>
            <a:r>
              <a:rPr lang="en-US" alt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r>
            <a:br>
              <a:rPr lang="en-US" alt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br>
            <a:r>
              <a:rPr lang="en-US" alt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r>
            <a:br>
              <a:rPr lang="en-US" alt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br>
            <a:r>
              <a:rPr lang="en-US" alt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Robert A. </a:t>
            </a:r>
            <a:r>
              <a:rPr lang="en-US" alt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Milikan</a:t>
            </a:r>
            <a:r>
              <a:rPr lang="en-US" alt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won the Nobel Prize in 1923for his famous oil-drop experiment.</a:t>
            </a:r>
            <a:br>
              <a:rPr lang="en-US" alt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br>
            <a:r>
              <a:rPr lang="en-US" alt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r>
            <a:br>
              <a:rPr lang="en-US" alt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br>
            <a:r>
              <a:rPr lang="en-US" alt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In 1909 </a:t>
            </a:r>
            <a:r>
              <a:rPr lang="en-US" alt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Milikan</a:t>
            </a:r>
            <a:r>
              <a:rPr lang="en-US" alt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determined the charge and mass of the electron.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5343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57" y="232229"/>
            <a:ext cx="11596914" cy="640080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pSp>
        <p:nvGrpSpPr>
          <p:cNvPr id="11" name="Group 10"/>
          <p:cNvGrpSpPr/>
          <p:nvPr/>
        </p:nvGrpSpPr>
        <p:grpSpPr>
          <a:xfrm>
            <a:off x="0" y="98474"/>
            <a:ext cx="12192000" cy="4234375"/>
            <a:chOff x="0" y="0"/>
            <a:chExt cx="8175118" cy="5732526"/>
          </a:xfrm>
        </p:grpSpPr>
        <p:sp>
          <p:nvSpPr>
            <p:cNvPr id="12" name="Rectangle 11"/>
            <p:cNvSpPr/>
            <p:nvPr/>
          </p:nvSpPr>
          <p:spPr>
            <a:xfrm>
              <a:off x="282245" y="1061100"/>
              <a:ext cx="131212" cy="52658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a:solidFill>
                    <a:srgbClr val="000000"/>
                  </a:solidFill>
                  <a:effectLst/>
                  <a:latin typeface="Arial" panose="020B0604020202020204" pitchFamily="34" charset="0"/>
                  <a:ea typeface="Arial" panose="020B060402020202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pic>
          <p:nvPicPr>
            <p:cNvPr id="13" name="Picture 12"/>
            <p:cNvPicPr/>
            <p:nvPr/>
          </p:nvPicPr>
          <p:blipFill>
            <a:blip r:embed="rId2"/>
            <a:stretch>
              <a:fillRect/>
            </a:stretch>
          </p:blipFill>
          <p:spPr>
            <a:xfrm>
              <a:off x="0" y="0"/>
              <a:ext cx="8175118" cy="5732526"/>
            </a:xfrm>
            <a:prstGeom prst="rect">
              <a:avLst/>
            </a:prstGeom>
          </p:spPr>
        </p:pic>
      </p:grpSp>
      <p:sp>
        <p:nvSpPr>
          <p:cNvPr id="2" name="Rectangle 1"/>
          <p:cNvSpPr/>
          <p:nvPr/>
        </p:nvSpPr>
        <p:spPr>
          <a:xfrm>
            <a:off x="261257" y="4466604"/>
            <a:ext cx="11858171" cy="2803844"/>
          </a:xfrm>
          <a:prstGeom prst="rect">
            <a:avLst/>
          </a:prstGeom>
        </p:spPr>
        <p:txBody>
          <a:bodyPr wrap="square">
            <a:spAutoFit/>
          </a:bodyPr>
          <a:lstStyle/>
          <a:p>
            <a:pPr marL="228600" lvl="0" indent="-228600" fontAlgn="base">
              <a:lnSpc>
                <a:spcPct val="90000"/>
              </a:lnSpc>
              <a:spcBef>
                <a:spcPts val="10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Millikan determined that the charge on a single electron = -1.60218  x 10</a:t>
            </a:r>
            <a:r>
              <a:rPr lang="en-US" sz="2400" baseline="30000" dirty="0">
                <a:latin typeface="Times New Roman" panose="02020603050405020304" pitchFamily="18" charset="0"/>
                <a:cs typeface="Times New Roman" panose="02020603050405020304" pitchFamily="18" charset="0"/>
              </a:rPr>
              <a:t>-19</a:t>
            </a:r>
            <a:r>
              <a:rPr lang="en-US" sz="2400" dirty="0">
                <a:latin typeface="Times New Roman" panose="02020603050405020304" pitchFamily="18" charset="0"/>
                <a:cs typeface="Times New Roman" panose="02020603050405020304" pitchFamily="18" charset="0"/>
              </a:rPr>
              <a:t> coulomb. </a:t>
            </a:r>
          </a:p>
          <a:p>
            <a:pPr marL="228600" lvl="0" indent="-228600" fontAlgn="base">
              <a:lnSpc>
                <a:spcPct val="90000"/>
              </a:lnSpc>
              <a:spcBef>
                <a:spcPts val="10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Using Thomson’s charge to mass ratio we get that the mass of one electron is 9.11 x 10</a:t>
            </a:r>
            <a:r>
              <a:rPr lang="en-US" sz="2400" baseline="30000" dirty="0">
                <a:latin typeface="Times New Roman" panose="02020603050405020304" pitchFamily="18" charset="0"/>
                <a:cs typeface="Times New Roman" panose="02020603050405020304" pitchFamily="18" charset="0"/>
              </a:rPr>
              <a:t>-28</a:t>
            </a:r>
            <a:r>
              <a:rPr lang="en-US" sz="2400" dirty="0">
                <a:latin typeface="Times New Roman" panose="02020603050405020304" pitchFamily="18" charset="0"/>
                <a:cs typeface="Times New Roman" panose="02020603050405020304" pitchFamily="18" charset="0"/>
              </a:rPr>
              <a:t> g. </a:t>
            </a:r>
          </a:p>
          <a:p>
            <a:pPr marL="685800" lvl="1" indent="-228600" fontAlgn="base">
              <a:lnSpc>
                <a:spcPct val="90000"/>
              </a:lnSpc>
              <a:spcBef>
                <a:spcPts val="5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e/m = -1.75882 x 10</a:t>
            </a:r>
            <a:r>
              <a:rPr lang="en-US" sz="2400" baseline="30000" dirty="0">
                <a:latin typeface="Times New Roman" panose="02020603050405020304" pitchFamily="18" charset="0"/>
                <a:cs typeface="Times New Roman" panose="02020603050405020304" pitchFamily="18" charset="0"/>
              </a:rPr>
              <a:t>8</a:t>
            </a:r>
            <a:r>
              <a:rPr lang="en-US" sz="2400" dirty="0">
                <a:latin typeface="Times New Roman" panose="02020603050405020304" pitchFamily="18" charset="0"/>
                <a:cs typeface="Times New Roman" panose="02020603050405020304" pitchFamily="18" charset="0"/>
              </a:rPr>
              <a:t> coulomb </a:t>
            </a:r>
          </a:p>
          <a:p>
            <a:pPr marL="685800" lvl="1" indent="-228600" fontAlgn="base">
              <a:lnSpc>
                <a:spcPct val="90000"/>
              </a:lnSpc>
              <a:spcBef>
                <a:spcPts val="500"/>
              </a:spcBef>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 </a:t>
            </a:r>
            <a:r>
              <a:rPr lang="en-US" sz="3600" dirty="0">
                <a:solidFill>
                  <a:srgbClr val="0070C0"/>
                </a:solidFill>
                <a:latin typeface="Times New Roman" panose="02020603050405020304" pitchFamily="18" charset="0"/>
                <a:cs typeface="Times New Roman" panose="02020603050405020304" pitchFamily="18" charset="0"/>
              </a:rPr>
              <a:t>e = -1.60218  x 10</a:t>
            </a:r>
            <a:r>
              <a:rPr lang="en-US" sz="3600" baseline="30000" dirty="0">
                <a:solidFill>
                  <a:srgbClr val="0070C0"/>
                </a:solidFill>
                <a:latin typeface="Times New Roman" panose="02020603050405020304" pitchFamily="18" charset="0"/>
                <a:cs typeface="Times New Roman" panose="02020603050405020304" pitchFamily="18" charset="0"/>
              </a:rPr>
              <a:t>-19</a:t>
            </a:r>
            <a:r>
              <a:rPr lang="en-US" sz="3600" dirty="0">
                <a:solidFill>
                  <a:srgbClr val="0070C0"/>
                </a:solidFill>
                <a:latin typeface="Times New Roman" panose="02020603050405020304" pitchFamily="18" charset="0"/>
                <a:cs typeface="Times New Roman" panose="02020603050405020304" pitchFamily="18" charset="0"/>
              </a:rPr>
              <a:t> coulomb </a:t>
            </a:r>
          </a:p>
          <a:p>
            <a:pPr marL="685800" lvl="1" indent="-228600" fontAlgn="base">
              <a:lnSpc>
                <a:spcPct val="90000"/>
              </a:lnSpc>
              <a:spcBef>
                <a:spcPts val="500"/>
              </a:spcBef>
              <a:buFont typeface="Arial" panose="020B0604020202020204" pitchFamily="34" charset="0"/>
              <a:buChar char="•"/>
            </a:pPr>
            <a:r>
              <a:rPr lang="en-US" sz="3600" dirty="0">
                <a:solidFill>
                  <a:srgbClr val="0070C0"/>
                </a:solidFill>
                <a:latin typeface="Times New Roman" panose="02020603050405020304" pitchFamily="18" charset="0"/>
                <a:cs typeface="Times New Roman" panose="02020603050405020304" pitchFamily="18" charset="0"/>
              </a:rPr>
              <a:t> m = 9.10940 x 10</a:t>
            </a:r>
            <a:r>
              <a:rPr lang="en-US" sz="3600" baseline="30000" dirty="0">
                <a:solidFill>
                  <a:srgbClr val="0070C0"/>
                </a:solidFill>
                <a:latin typeface="Times New Roman" panose="02020603050405020304" pitchFamily="18" charset="0"/>
                <a:cs typeface="Times New Roman" panose="02020603050405020304" pitchFamily="18" charset="0"/>
              </a:rPr>
              <a:t>-28</a:t>
            </a:r>
            <a:r>
              <a:rPr lang="en-US" sz="3600" dirty="0">
                <a:solidFill>
                  <a:srgbClr val="0070C0"/>
                </a:solidFill>
                <a:latin typeface="Times New Roman" panose="02020603050405020304" pitchFamily="18" charset="0"/>
                <a:cs typeface="Times New Roman" panose="02020603050405020304" pitchFamily="18" charset="0"/>
              </a:rPr>
              <a:t> g </a:t>
            </a:r>
          </a:p>
          <a:p>
            <a:pPr lvl="1" fontAlgn="base">
              <a:lnSpc>
                <a:spcPct val="90000"/>
              </a:lnSpc>
              <a:spcBef>
                <a:spcPts val="500"/>
              </a:spcBef>
            </a:pP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4676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420" y="295422"/>
            <a:ext cx="11591779" cy="5628993"/>
          </a:xfrm>
        </p:spPr>
        <p:txBody>
          <a:bodyPr/>
          <a:lstStyle/>
          <a:p>
            <a:pPr marL="0" marR="8255" lvl="0" indent="0" fontAlgn="base">
              <a:lnSpc>
                <a:spcPct val="105000"/>
              </a:lnSpc>
              <a:spcBef>
                <a:spcPts val="0"/>
              </a:spcBef>
              <a:spcAft>
                <a:spcPts val="255"/>
              </a:spcAft>
              <a:buClr>
                <a:srgbClr val="000000"/>
              </a:buClr>
              <a:buSzPts val="3200"/>
              <a:buNone/>
            </a:pPr>
            <a:r>
              <a:rPr lang="en-US"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a:t>
            </a:r>
            <a:endParaRPr lang="en-US" sz="105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0" indent="0">
              <a:buNone/>
            </a:pPr>
            <a:endParaRPr lang="en-US" dirty="0"/>
          </a:p>
        </p:txBody>
      </p:sp>
      <p:sp>
        <p:nvSpPr>
          <p:cNvPr id="6" name="Rectangle 3"/>
          <p:cNvSpPr>
            <a:spLocks noChangeArrowheads="1"/>
          </p:cNvSpPr>
          <p:nvPr/>
        </p:nvSpPr>
        <p:spPr bwMode="auto">
          <a:xfrm>
            <a:off x="797169" y="2875614"/>
            <a:ext cx="980049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a typeface="Arial" panose="020B0604020202020204" pitchFamily="34" charset="0"/>
            </a:endParaRPr>
          </a:p>
          <a:p>
            <a:pPr lvl="0"/>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p:cNvSpPr/>
          <p:nvPr/>
        </p:nvSpPr>
        <p:spPr>
          <a:xfrm>
            <a:off x="-309491" y="-159337"/>
            <a:ext cx="11254152" cy="1586588"/>
          </a:xfrm>
          <a:prstGeom prst="rect">
            <a:avLst/>
          </a:prstGeom>
        </p:spPr>
        <p:txBody>
          <a:bodyPr wrap="square">
            <a:spAutoFit/>
          </a:bodyPr>
          <a:lstStyle/>
          <a:p>
            <a:pPr lvl="1" fontAlgn="base">
              <a:lnSpc>
                <a:spcPct val="90000"/>
              </a:lnSpc>
              <a:spcBef>
                <a:spcPts val="500"/>
              </a:spcBef>
            </a:pPr>
            <a:endParaRPr lang="en-US" dirty="0">
              <a:solidFill>
                <a:prstClr val="black"/>
              </a:solidFill>
              <a:latin typeface="Times New Roman" panose="02020603050405020304" pitchFamily="18" charset="0"/>
              <a:cs typeface="Times New Roman" panose="02020603050405020304" pitchFamily="18" charset="0"/>
            </a:endParaRPr>
          </a:p>
          <a:p>
            <a:pPr lvl="1" fontAlgn="base">
              <a:lnSpc>
                <a:spcPct val="90000"/>
              </a:lnSpc>
              <a:spcBef>
                <a:spcPts val="500"/>
              </a:spcBef>
            </a:pPr>
            <a:r>
              <a:rPr lang="en-US" sz="4000" b="1" dirty="0">
                <a:solidFill>
                  <a:srgbClr val="FF0000"/>
                </a:solidFill>
                <a:latin typeface="Times New Roman" panose="02020603050405020304" pitchFamily="18" charset="0"/>
                <a:cs typeface="Times New Roman" panose="02020603050405020304" pitchFamily="18" charset="0"/>
              </a:rPr>
              <a:t>Canal Rays and Protons</a:t>
            </a:r>
          </a:p>
          <a:p>
            <a:pPr marL="685800" lvl="1" indent="-228600" fontAlgn="base">
              <a:lnSpc>
                <a:spcPct val="90000"/>
              </a:lnSpc>
              <a:spcBef>
                <a:spcPts val="500"/>
              </a:spcBef>
              <a:buFont typeface="Arial" panose="020B0604020202020204" pitchFamily="34" charset="0"/>
              <a:buChar char="•"/>
            </a:pPr>
            <a:endParaRPr lang="en-US" dirty="0">
              <a:solidFill>
                <a:prstClr val="black"/>
              </a:solidFill>
              <a:latin typeface="Times New Roman" panose="02020603050405020304" pitchFamily="18" charset="0"/>
              <a:cs typeface="Times New Roman" panose="02020603050405020304" pitchFamily="18" charset="0"/>
            </a:endParaRPr>
          </a:p>
          <a:p>
            <a:pPr marL="685800" lvl="1" indent="-228600" fontAlgn="base">
              <a:lnSpc>
                <a:spcPct val="90000"/>
              </a:lnSpc>
              <a:spcBef>
                <a:spcPts val="500"/>
              </a:spcBef>
              <a:buFont typeface="Arial" panose="020B0604020202020204" pitchFamily="34" charset="0"/>
              <a:buChar char="•"/>
            </a:pPr>
            <a:endParaRPr lang="en-US" dirty="0">
              <a:solidFill>
                <a:prstClr val="black"/>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487678" y="1108974"/>
            <a:ext cx="11704322" cy="1766640"/>
          </a:xfrm>
          <a:prstGeom prst="rect">
            <a:avLst/>
          </a:prstGeom>
        </p:spPr>
      </p:pic>
      <p:pic>
        <p:nvPicPr>
          <p:cNvPr id="10" name="Picture 9"/>
          <p:cNvPicPr/>
          <p:nvPr/>
        </p:nvPicPr>
        <p:blipFill>
          <a:blip r:embed="rId3"/>
          <a:stretch>
            <a:fillRect/>
          </a:stretch>
        </p:blipFill>
        <p:spPr>
          <a:xfrm>
            <a:off x="1631852" y="3432517"/>
            <a:ext cx="9927102" cy="3085514"/>
          </a:xfrm>
          <a:prstGeom prst="rect">
            <a:avLst/>
          </a:prstGeom>
        </p:spPr>
      </p:pic>
    </p:spTree>
    <p:extLst>
      <p:ext uri="{BB962C8B-B14F-4D97-AF65-F5344CB8AC3E}">
        <p14:creationId xmlns:p14="http://schemas.microsoft.com/office/powerpoint/2010/main" val="3355513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26" y="280719"/>
            <a:ext cx="10515600" cy="619613"/>
          </a:xfrm>
        </p:spPr>
        <p:txBody>
          <a:bodyPr>
            <a:normAutofit fontScale="90000"/>
          </a:bodyPr>
          <a:lstStyle/>
          <a:p>
            <a:pPr marL="159385" marR="0" indent="0">
              <a:lnSpc>
                <a:spcPct val="108000"/>
              </a:lnSpc>
              <a:spcBef>
                <a:spcPts val="0"/>
              </a:spcBef>
              <a:spcAft>
                <a:spcPts val="4720"/>
              </a:spcAft>
            </a:pPr>
            <a:r>
              <a:rPr lang="en-US" b="1" kern="0" dirty="0">
                <a:solidFill>
                  <a:srgbClr val="FF6600"/>
                </a:solidFill>
                <a:latin typeface="Times New Roman" panose="02020603050405020304" pitchFamily="18" charset="0"/>
                <a:ea typeface="Arial" panose="020B0604020202020204" pitchFamily="34" charset="0"/>
                <a:cs typeface="Times New Roman" panose="02020603050405020304" pitchFamily="18" charset="0"/>
              </a:rPr>
              <a:t>Rutherford and the Nuclear Atom </a:t>
            </a:r>
            <a:br>
              <a:rPr lang="en-US" b="1" kern="0" dirty="0">
                <a:solidFill>
                  <a:srgbClr val="FF6600"/>
                </a:solidFill>
                <a:latin typeface="Times New Roman" panose="02020603050405020304" pitchFamily="18" charset="0"/>
                <a:ea typeface="Arial" panose="020B0604020202020204" pitchFamily="34"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8585" y="797169"/>
            <a:ext cx="11371384" cy="5720862"/>
          </a:xfrm>
        </p:spPr>
        <p:txBody>
          <a:bodyPr>
            <a:normAutofit/>
          </a:bodyPr>
          <a:lstStyle/>
          <a:p>
            <a:pPr marL="153035" marR="0" indent="0">
              <a:lnSpc>
                <a:spcPct val="110000"/>
              </a:lnSpc>
              <a:spcBef>
                <a:spcPts val="0"/>
              </a:spcBef>
              <a:spcAft>
                <a:spcPts val="65"/>
              </a:spcAft>
              <a:buNone/>
            </a:pP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Ernest Rutherford directed Hans Geiger and Ernst Marsden’s experiment in 1910.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42545" lvl="0" indent="-342900" fontAlgn="base">
              <a:lnSpc>
                <a:spcPct val="105000"/>
              </a:lnSpc>
              <a:spcBef>
                <a:spcPts val="0"/>
              </a:spcBef>
              <a:spcAft>
                <a:spcPts val="560"/>
              </a:spcAft>
              <a:buClr>
                <a:srgbClr val="000000"/>
              </a:buClr>
              <a:buSzPts val="2400"/>
              <a:buFont typeface="Arial" panose="020B0604020202020204" pitchFamily="34" charset="0"/>
              <a:buChar char="–"/>
            </a:pPr>
            <a:r>
              <a:rPr lang="en-US" sz="24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α</a:t>
            </a: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particle scattering from thin Au foils  </a:t>
            </a:r>
            <a:endParaRPr lang="en-US" sz="24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42545" lvl="0" indent="-342900" fontAlgn="base">
              <a:lnSpc>
                <a:spcPct val="105000"/>
              </a:lnSpc>
              <a:spcBef>
                <a:spcPts val="0"/>
              </a:spcBef>
              <a:spcAft>
                <a:spcPts val="540"/>
              </a:spcAft>
              <a:buClr>
                <a:srgbClr val="000000"/>
              </a:buClr>
              <a:buSzPts val="2400"/>
              <a:buFont typeface="Arial" panose="020B0604020202020204" pitchFamily="34" charset="0"/>
              <a:buChar char="–"/>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Gave us the basic picture of the atom’s structure.</a:t>
            </a:r>
          </a:p>
          <a:p>
            <a:pPr marL="0" marR="42545" lvl="0" indent="0" fontAlgn="base">
              <a:lnSpc>
                <a:spcPct val="105000"/>
              </a:lnSpc>
              <a:spcBef>
                <a:spcPts val="0"/>
              </a:spcBef>
              <a:spcAft>
                <a:spcPts val="540"/>
              </a:spcAft>
              <a:buClr>
                <a:srgbClr val="000000"/>
              </a:buClr>
              <a:buSzPts val="2400"/>
              <a:buNone/>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endParaRPr lang="en-US" sz="24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http://www.youtube.com/watch?v=5pZj0u_XMbc</a:t>
            </a:r>
            <a:endParaRPr lang="en-US" sz="2400" dirty="0">
              <a:solidFill>
                <a:srgbClr val="0070C0"/>
              </a:solidFill>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marR="21590" lvl="0" indent="-342900" fontAlgn="base">
              <a:lnSpc>
                <a:spcPct val="94000"/>
              </a:lnSpc>
              <a:spcBef>
                <a:spcPts val="0"/>
              </a:spcBef>
              <a:spcAft>
                <a:spcPts val="215"/>
              </a:spcAft>
              <a:buClr>
                <a:srgbClr val="BBE0E3"/>
              </a:buClr>
              <a:buSzPts val="220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In 1912 Rutherford decoded the </a:t>
            </a:r>
            <a:r>
              <a:rPr lang="en-US" sz="24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α</a:t>
            </a: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-particle </a:t>
            </a:r>
          </a:p>
          <a:p>
            <a:pPr marL="0" marR="21590" lvl="0" indent="0" fontAlgn="base">
              <a:lnSpc>
                <a:spcPct val="94000"/>
              </a:lnSpc>
              <a:spcBef>
                <a:spcPts val="0"/>
              </a:spcBef>
              <a:spcAft>
                <a:spcPts val="215"/>
              </a:spcAft>
              <a:buClr>
                <a:srgbClr val="BBE0E3"/>
              </a:buClr>
              <a:buSzPts val="2200"/>
              <a:buNone/>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scattering information. </a:t>
            </a:r>
          </a:p>
          <a:p>
            <a:pPr marL="0" marR="21590" lvl="0" indent="0" fontAlgn="base">
              <a:lnSpc>
                <a:spcPct val="94000"/>
              </a:lnSpc>
              <a:spcBef>
                <a:spcPts val="0"/>
              </a:spcBef>
              <a:spcAft>
                <a:spcPts val="215"/>
              </a:spcAft>
              <a:buClr>
                <a:srgbClr val="BBE0E3"/>
              </a:buClr>
              <a:buSzPts val="2200"/>
              <a:buNone/>
            </a:pP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21590" lvl="0" indent="-342900" fontAlgn="base">
              <a:lnSpc>
                <a:spcPct val="105000"/>
              </a:lnSpc>
              <a:spcBef>
                <a:spcPts val="0"/>
              </a:spcBef>
              <a:spcAft>
                <a:spcPts val="55"/>
              </a:spcAft>
              <a:buClr>
                <a:srgbClr val="BBE0E3"/>
              </a:buClr>
              <a:buSzPts val="220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Explanation involved a nuclear atom with</a:t>
            </a:r>
          </a:p>
          <a:p>
            <a:pPr marL="0" marR="21590" lvl="0" indent="0" fontAlgn="base">
              <a:lnSpc>
                <a:spcPct val="105000"/>
              </a:lnSpc>
              <a:spcBef>
                <a:spcPts val="0"/>
              </a:spcBef>
              <a:spcAft>
                <a:spcPts val="55"/>
              </a:spcAft>
              <a:buClr>
                <a:srgbClr val="BBE0E3"/>
              </a:buClr>
              <a:buSzPts val="2200"/>
              <a:buNone/>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electrons surrounding the nucleus.</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endParaRPr lang="en-US" sz="2400" dirty="0"/>
          </a:p>
        </p:txBody>
      </p:sp>
      <p:pic>
        <p:nvPicPr>
          <p:cNvPr id="5" name="Picture 4"/>
          <p:cNvPicPr/>
          <p:nvPr/>
        </p:nvPicPr>
        <p:blipFill>
          <a:blip r:embed="rId2"/>
          <a:stretch>
            <a:fillRect/>
          </a:stretch>
        </p:blipFill>
        <p:spPr>
          <a:xfrm>
            <a:off x="6879102" y="1223890"/>
            <a:ext cx="5312898" cy="5634110"/>
          </a:xfrm>
          <a:prstGeom prst="rect">
            <a:avLst/>
          </a:prstGeom>
        </p:spPr>
      </p:pic>
    </p:spTree>
    <p:extLst>
      <p:ext uri="{BB962C8B-B14F-4D97-AF65-F5344CB8AC3E}">
        <p14:creationId xmlns:p14="http://schemas.microsoft.com/office/powerpoint/2010/main" val="207567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6000750" y="0"/>
            <a:ext cx="6191250" cy="7045569"/>
          </a:xfrm>
          <a:prstGeom prst="rect">
            <a:avLst/>
          </a:prstGeom>
        </p:spPr>
      </p:pic>
      <p:pic>
        <p:nvPicPr>
          <p:cNvPr id="5" name="Picture 4"/>
          <p:cNvPicPr/>
          <p:nvPr/>
        </p:nvPicPr>
        <p:blipFill>
          <a:blip r:embed="rId3"/>
          <a:stretch>
            <a:fillRect/>
          </a:stretch>
        </p:blipFill>
        <p:spPr>
          <a:xfrm>
            <a:off x="0" y="-1"/>
            <a:ext cx="6069623" cy="7045569"/>
          </a:xfrm>
          <a:prstGeom prst="rect">
            <a:avLst/>
          </a:prstGeom>
        </p:spPr>
      </p:pic>
    </p:spTree>
    <p:extLst>
      <p:ext uri="{BB962C8B-B14F-4D97-AF65-F5344CB8AC3E}">
        <p14:creationId xmlns:p14="http://schemas.microsoft.com/office/powerpoint/2010/main" val="2793094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908" y="234462"/>
            <a:ext cx="11652738" cy="6400800"/>
          </a:xfrm>
        </p:spPr>
        <p:txBody>
          <a:bodyPr>
            <a:normAutofit/>
          </a:bodyPr>
          <a:lstStyle/>
          <a:p>
            <a:pPr marL="0" marR="8255">
              <a:lnSpc>
                <a:spcPct val="105000"/>
              </a:lnSpc>
              <a:spcBef>
                <a:spcPts val="0"/>
              </a:spcBef>
              <a:spcAft>
                <a:spcPts val="255"/>
              </a:spcAft>
            </a:pPr>
            <a:r>
              <a:rPr lang="en-US" sz="36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Rutherford’s major conclusions from the </a:t>
            </a:r>
            <a:r>
              <a:rPr lang="en-US"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α-</a:t>
            </a:r>
            <a:r>
              <a:rPr lang="en-US" sz="36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particle scattering experiment:</a:t>
            </a:r>
          </a:p>
          <a:p>
            <a:pPr marL="0" marR="8255" indent="0">
              <a:lnSpc>
                <a:spcPct val="105000"/>
              </a:lnSpc>
              <a:spcBef>
                <a:spcPts val="0"/>
              </a:spcBef>
              <a:spcAft>
                <a:spcPts val="255"/>
              </a:spcAft>
              <a:buNone/>
            </a:pPr>
            <a:r>
              <a:rPr lang="en-US" sz="36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endPar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fontAlgn="base">
              <a:lnSpc>
                <a:spcPct val="110000"/>
              </a:lnSpc>
              <a:spcBef>
                <a:spcPts val="0"/>
              </a:spcBef>
              <a:spcAft>
                <a:spcPts val="605"/>
              </a:spcAft>
              <a:buClr>
                <a:srgbClr val="000000"/>
              </a:buClr>
              <a:buSzPts val="2800"/>
              <a:buFont typeface="+mj-lt"/>
              <a:buAutoNum type="arabicPeriod"/>
            </a:pPr>
            <a:r>
              <a:rPr lang="en-US" sz="2400" dirty="0">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The atom is mostly empty space. </a:t>
            </a:r>
          </a:p>
          <a:p>
            <a:pPr marL="342900" marR="0" lvl="0" indent="-342900" fontAlgn="base">
              <a:lnSpc>
                <a:spcPct val="110000"/>
              </a:lnSpc>
              <a:spcBef>
                <a:spcPts val="0"/>
              </a:spcBef>
              <a:spcAft>
                <a:spcPts val="605"/>
              </a:spcAft>
              <a:buClr>
                <a:srgbClr val="000000"/>
              </a:buClr>
              <a:buSzPts val="2800"/>
              <a:buFont typeface="+mj-lt"/>
              <a:buAutoNum type="arabicPeriod"/>
            </a:pPr>
            <a:endParaRPr lang="en-US" sz="2400" dirty="0">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0" lvl="0" indent="-342900" fontAlgn="base">
              <a:lnSpc>
                <a:spcPct val="110000"/>
              </a:lnSpc>
              <a:spcBef>
                <a:spcPts val="0"/>
              </a:spcBef>
              <a:spcAft>
                <a:spcPts val="605"/>
              </a:spcAft>
              <a:buClr>
                <a:srgbClr val="000000"/>
              </a:buClr>
              <a:buSzPts val="2800"/>
              <a:buFont typeface="+mj-lt"/>
              <a:buAutoNum type="arabicPeriod"/>
            </a:pPr>
            <a:r>
              <a:rPr lang="en-US" sz="2400" dirty="0">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It contains a very small, dense center called the nucleus.</a:t>
            </a:r>
          </a:p>
          <a:p>
            <a:pPr marL="0" marR="0" lvl="0" indent="0" fontAlgn="base">
              <a:lnSpc>
                <a:spcPct val="110000"/>
              </a:lnSpc>
              <a:spcBef>
                <a:spcPts val="0"/>
              </a:spcBef>
              <a:spcAft>
                <a:spcPts val="605"/>
              </a:spcAft>
              <a:buClr>
                <a:srgbClr val="000000"/>
              </a:buClr>
              <a:buSzPts val="2800"/>
              <a:buNone/>
            </a:pPr>
            <a:r>
              <a:rPr lang="en-US" sz="2400" dirty="0">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p>
          <a:p>
            <a:pPr marL="0" marR="0" lvl="0" indent="0" fontAlgn="base">
              <a:lnSpc>
                <a:spcPct val="107000"/>
              </a:lnSpc>
              <a:spcBef>
                <a:spcPts val="0"/>
              </a:spcBef>
              <a:spcAft>
                <a:spcPts val="650"/>
              </a:spcAft>
              <a:buClr>
                <a:srgbClr val="000000"/>
              </a:buClr>
              <a:buSzPts val="2800"/>
              <a:buNone/>
            </a:pPr>
            <a:r>
              <a:rPr lang="en-US" sz="2400" dirty="0">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3. Nearly all of the atom’s mass is in the nucleus. </a:t>
            </a:r>
          </a:p>
          <a:p>
            <a:pPr marL="0" marR="0" lvl="0" indent="0" fontAlgn="base">
              <a:lnSpc>
                <a:spcPct val="107000"/>
              </a:lnSpc>
              <a:spcBef>
                <a:spcPts val="0"/>
              </a:spcBef>
              <a:spcAft>
                <a:spcPts val="650"/>
              </a:spcAft>
              <a:buClr>
                <a:srgbClr val="000000"/>
              </a:buClr>
              <a:buSzPts val="2800"/>
              <a:buNone/>
            </a:pPr>
            <a:endParaRPr lang="en-US" sz="2400" dirty="0">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0" marR="0" lvl="0" indent="0" fontAlgn="base">
              <a:lnSpc>
                <a:spcPct val="110000"/>
              </a:lnSpc>
              <a:spcBef>
                <a:spcPts val="0"/>
              </a:spcBef>
              <a:spcAft>
                <a:spcPts val="605"/>
              </a:spcAft>
              <a:buClr>
                <a:srgbClr val="000000"/>
              </a:buClr>
              <a:buSzPts val="2800"/>
              <a:buNone/>
            </a:pPr>
            <a:r>
              <a:rPr lang="en-US" sz="2400" dirty="0">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4. The nuclear diameter is 1/10,000 to 1/100,000 times less than atom’s radius. </a:t>
            </a:r>
          </a:p>
          <a:p>
            <a:pPr marL="0" marR="0" lvl="0" indent="0" fontAlgn="base">
              <a:lnSpc>
                <a:spcPct val="110000"/>
              </a:lnSpc>
              <a:spcBef>
                <a:spcPts val="0"/>
              </a:spcBef>
              <a:spcAft>
                <a:spcPts val="605"/>
              </a:spcAft>
              <a:buClr>
                <a:srgbClr val="000000"/>
              </a:buClr>
              <a:buSzPts val="2800"/>
              <a:buNone/>
            </a:pPr>
            <a:endParaRPr lang="en-US" sz="2400" dirty="0">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705522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2985" y="1856936"/>
            <a:ext cx="9144000" cy="562707"/>
          </a:xfrm>
        </p:spPr>
        <p:txBody>
          <a:bodyPr>
            <a:noAutofit/>
          </a:bodyPr>
          <a:lstStyle/>
          <a:p>
            <a:r>
              <a:rPr lang="en-US" sz="4000" b="1" i="1" dirty="0">
                <a:solidFill>
                  <a:srgbClr val="FF0000"/>
                </a:solidFill>
                <a:latin typeface="Times New Roman" panose="02020603050405020304" pitchFamily="18" charset="0"/>
                <a:cs typeface="Times New Roman" panose="02020603050405020304" pitchFamily="18" charset="0"/>
              </a:rPr>
              <a:t>CHEMISTRY</a:t>
            </a:r>
          </a:p>
        </p:txBody>
      </p:sp>
      <p:sp>
        <p:nvSpPr>
          <p:cNvPr id="3" name="Subtitle 2"/>
          <p:cNvSpPr>
            <a:spLocks noGrp="1"/>
          </p:cNvSpPr>
          <p:nvPr>
            <p:ph type="subTitle" idx="1"/>
          </p:nvPr>
        </p:nvSpPr>
        <p:spPr>
          <a:xfrm>
            <a:off x="379827" y="2546252"/>
            <a:ext cx="11352627" cy="3967090"/>
          </a:xfrm>
        </p:spPr>
        <p:txBody>
          <a:bodyPr/>
          <a:lstStyle/>
          <a:p>
            <a:pPr algn="l"/>
            <a:r>
              <a:rPr lang="en-US" sz="1800" dirty="0">
                <a:latin typeface="Times New Roman" panose="02020603050405020304" pitchFamily="18" charset="0"/>
                <a:cs typeface="Times New Roman" panose="02020603050405020304" pitchFamily="18" charset="0"/>
              </a:rPr>
              <a:t>                         </a:t>
            </a:r>
            <a:r>
              <a:rPr lang="en-US" sz="3600" dirty="0">
                <a:solidFill>
                  <a:srgbClr val="0070C0"/>
                </a:solidFill>
                <a:latin typeface="Times New Roman" panose="02020603050405020304" pitchFamily="18" charset="0"/>
                <a:cs typeface="Times New Roman" panose="02020603050405020304" pitchFamily="18" charset="0"/>
              </a:rPr>
              <a:t>Branches of Chemistry:</a:t>
            </a:r>
          </a:p>
          <a:p>
            <a:pPr algn="l"/>
            <a:r>
              <a:rPr lang="en-US" dirty="0">
                <a:latin typeface="Times New Roman" panose="02020603050405020304" pitchFamily="18" charset="0"/>
                <a:cs typeface="Times New Roman" panose="02020603050405020304" pitchFamily="18" charset="0"/>
              </a:rPr>
              <a:t>1- Organic chemistry</a:t>
            </a:r>
          </a:p>
          <a:p>
            <a:pPr algn="l"/>
            <a:r>
              <a:rPr lang="en-US" dirty="0">
                <a:latin typeface="Times New Roman" panose="02020603050405020304" pitchFamily="18" charset="0"/>
                <a:cs typeface="Times New Roman" panose="02020603050405020304" pitchFamily="18" charset="0"/>
              </a:rPr>
              <a:t>2- Inorganic chemistry</a:t>
            </a:r>
          </a:p>
          <a:p>
            <a:pPr algn="l"/>
            <a:r>
              <a:rPr lang="en-US" dirty="0">
                <a:latin typeface="Times New Roman" panose="02020603050405020304" pitchFamily="18" charset="0"/>
                <a:cs typeface="Times New Roman" panose="02020603050405020304" pitchFamily="18" charset="0"/>
              </a:rPr>
              <a:t>3- Physical chemistry</a:t>
            </a:r>
          </a:p>
          <a:p>
            <a:pPr algn="l"/>
            <a:r>
              <a:rPr lang="en-US" dirty="0">
                <a:latin typeface="Times New Roman" panose="02020603050405020304" pitchFamily="18" charset="0"/>
                <a:cs typeface="Times New Roman" panose="02020603050405020304" pitchFamily="18" charset="0"/>
              </a:rPr>
              <a:t>4- Analytical chemistry</a:t>
            </a:r>
          </a:p>
          <a:p>
            <a:pPr algn="l"/>
            <a:r>
              <a:rPr lang="en-US" dirty="0">
                <a:latin typeface="Times New Roman" panose="02020603050405020304" pitchFamily="18" charset="0"/>
                <a:cs typeface="Times New Roman" panose="02020603050405020304" pitchFamily="18" charset="0"/>
              </a:rPr>
              <a:t>5- Biochemistry chemistry</a:t>
            </a:r>
          </a:p>
          <a:p>
            <a:pPr algn="l"/>
            <a:r>
              <a:rPr lang="en-US" dirty="0">
                <a:latin typeface="Times New Roman" panose="02020603050405020304" pitchFamily="18" charset="0"/>
                <a:cs typeface="Times New Roman" panose="02020603050405020304" pitchFamily="18" charset="0"/>
              </a:rPr>
              <a:t>6- Theoretical chemistry</a:t>
            </a:r>
          </a:p>
        </p:txBody>
      </p:sp>
      <p:sp>
        <p:nvSpPr>
          <p:cNvPr id="4" name="Title 1"/>
          <p:cNvSpPr txBox="1">
            <a:spLocks/>
          </p:cNvSpPr>
          <p:nvPr/>
        </p:nvSpPr>
        <p:spPr>
          <a:xfrm>
            <a:off x="1312985" y="672906"/>
            <a:ext cx="9144000" cy="5627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b="1" i="1" dirty="0">
                <a:solidFill>
                  <a:srgbClr val="FF0000"/>
                </a:solidFill>
                <a:latin typeface="Times New Roman" panose="02020603050405020304" pitchFamily="18" charset="0"/>
                <a:cs typeface="Times New Roman" panose="02020603050405020304" pitchFamily="18" charset="0"/>
              </a:rPr>
              <a:t>Science</a:t>
            </a:r>
          </a:p>
        </p:txBody>
      </p:sp>
      <p:sp>
        <p:nvSpPr>
          <p:cNvPr id="5" name="Arrow: Down 4"/>
          <p:cNvSpPr/>
          <p:nvPr/>
        </p:nvSpPr>
        <p:spPr>
          <a:xfrm>
            <a:off x="5642669" y="1069145"/>
            <a:ext cx="484632" cy="6611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D2D7CD4F-3895-4E43-9533-C9E601A93672}" type="slidenum">
              <a:rPr lang="en-US" smtClean="0"/>
              <a:t>2</a:t>
            </a:fld>
            <a:endParaRPr lang="en-US"/>
          </a:p>
        </p:txBody>
      </p:sp>
    </p:spTree>
    <p:extLst>
      <p:ext uri="{BB962C8B-B14F-4D97-AF65-F5344CB8AC3E}">
        <p14:creationId xmlns:p14="http://schemas.microsoft.com/office/powerpoint/2010/main" val="3322239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948" y="377287"/>
            <a:ext cx="10515600" cy="718088"/>
          </a:xfrm>
        </p:spPr>
        <p:txBody>
          <a:bodyPr>
            <a:normAutofit fontScale="90000"/>
          </a:bodyPr>
          <a:lstStyle/>
          <a:p>
            <a:pPr marL="152400" lvl="0" indent="-228600">
              <a:lnSpc>
                <a:spcPct val="107000"/>
              </a:lnSpc>
              <a:spcBef>
                <a:spcPts val="0"/>
              </a:spcBef>
              <a:spcAft>
                <a:spcPts val="1055"/>
              </a:spcAft>
            </a:pPr>
            <a:r>
              <a:rPr lang="en-US" sz="4000" dirty="0">
                <a:solidFill>
                  <a:srgbClr val="FF0000"/>
                </a:solidFill>
                <a:latin typeface="Times New Roman" panose="02020603050405020304" pitchFamily="18" charset="0"/>
                <a:ea typeface="Constantia" panose="02030602050306030303" pitchFamily="18" charset="0"/>
                <a:cs typeface="Times New Roman" panose="02020603050405020304" pitchFamily="18" charset="0"/>
              </a:rPr>
              <a:t>General features of the atom today.</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r>
            <a:br>
              <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196948" y="1825625"/>
            <a:ext cx="11156852" cy="4351338"/>
          </a:xfrm>
        </p:spPr>
        <p:txBody>
          <a:bodyPr>
            <a:normAutofit/>
          </a:bodyPr>
          <a:lstStyle/>
          <a:p>
            <a:pPr marL="73025" marR="441960" lvl="0" indent="-6350" algn="just">
              <a:lnSpc>
                <a:spcPct val="110000"/>
              </a:lnSpc>
              <a:spcBef>
                <a:spcPts val="0"/>
              </a:spcBef>
              <a:spcAft>
                <a:spcPts val="1540"/>
              </a:spcAft>
            </a:pPr>
            <a:r>
              <a:rPr lang="en-US" sz="2400" dirty="0">
                <a:solidFill>
                  <a:prstClr val="black"/>
                </a:solidFill>
                <a:latin typeface="Times New Roman" panose="02020603050405020304" pitchFamily="18" charset="0"/>
                <a:ea typeface="Constantia" panose="02030602050306030303" pitchFamily="18" charset="0"/>
                <a:cs typeface="Times New Roman" panose="02020603050405020304" pitchFamily="18" charset="0"/>
              </a:rPr>
              <a:t> The atom is an electrically neutral, spherical</a:t>
            </a:r>
          </a:p>
          <a:p>
            <a:pPr marL="66675" marR="441960" lvl="0" indent="0" algn="just">
              <a:lnSpc>
                <a:spcPct val="110000"/>
              </a:lnSpc>
              <a:spcBef>
                <a:spcPts val="0"/>
              </a:spcBef>
              <a:spcAft>
                <a:spcPts val="1540"/>
              </a:spcAft>
              <a:buNone/>
            </a:pPr>
            <a:r>
              <a:rPr lang="en-US" sz="2400" dirty="0">
                <a:solidFill>
                  <a:prstClr val="black"/>
                </a:solidFill>
                <a:latin typeface="Times New Roman" panose="02020603050405020304" pitchFamily="18" charset="0"/>
                <a:ea typeface="Constantia" panose="02030602050306030303" pitchFamily="18" charset="0"/>
                <a:cs typeface="Times New Roman" panose="02020603050405020304" pitchFamily="18" charset="0"/>
              </a:rPr>
              <a:t> entity composed of a positively charged central</a:t>
            </a:r>
          </a:p>
          <a:p>
            <a:pPr marL="66675" marR="441960" lvl="0" indent="0" algn="just">
              <a:lnSpc>
                <a:spcPct val="110000"/>
              </a:lnSpc>
              <a:spcBef>
                <a:spcPts val="0"/>
              </a:spcBef>
              <a:spcAft>
                <a:spcPts val="1540"/>
              </a:spcAft>
              <a:buNone/>
            </a:pPr>
            <a:r>
              <a:rPr lang="en-US" sz="2400" dirty="0">
                <a:solidFill>
                  <a:prstClr val="black"/>
                </a:solidFill>
                <a:latin typeface="Times New Roman" panose="02020603050405020304" pitchFamily="18" charset="0"/>
                <a:ea typeface="Constantia" panose="02030602050306030303" pitchFamily="18" charset="0"/>
                <a:cs typeface="Times New Roman" panose="02020603050405020304" pitchFamily="18" charset="0"/>
              </a:rPr>
              <a:t> nucleus surrounded by one or more negatively </a:t>
            </a:r>
          </a:p>
          <a:p>
            <a:pPr marL="66675" marR="441960" lvl="0" indent="0" algn="just">
              <a:lnSpc>
                <a:spcPct val="110000"/>
              </a:lnSpc>
              <a:spcBef>
                <a:spcPts val="0"/>
              </a:spcBef>
              <a:spcAft>
                <a:spcPts val="1540"/>
              </a:spcAft>
              <a:buNone/>
            </a:pPr>
            <a:r>
              <a:rPr lang="en-US" sz="2400" dirty="0">
                <a:solidFill>
                  <a:prstClr val="black"/>
                </a:solidFill>
                <a:latin typeface="Times New Roman" panose="02020603050405020304" pitchFamily="18" charset="0"/>
                <a:ea typeface="Constantia" panose="02030602050306030303" pitchFamily="18" charset="0"/>
                <a:cs typeface="Times New Roman" panose="02020603050405020304" pitchFamily="18" charset="0"/>
              </a:rPr>
              <a:t> charge electrons. </a:t>
            </a:r>
          </a:p>
          <a:p>
            <a:pPr marL="66675" marR="441960" lvl="0" indent="0" algn="just">
              <a:lnSpc>
                <a:spcPct val="110000"/>
              </a:lnSpc>
              <a:spcBef>
                <a:spcPts val="0"/>
              </a:spcBef>
              <a:spcAft>
                <a:spcPts val="1540"/>
              </a:spcAft>
              <a:buNone/>
            </a:pP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73025" marR="441960" lvl="0" indent="-6350" algn="just">
              <a:lnSpc>
                <a:spcPct val="110000"/>
              </a:lnSpc>
              <a:spcBef>
                <a:spcPts val="0"/>
              </a:spcBef>
            </a:pPr>
            <a:r>
              <a:rPr lang="en-US" sz="2400" dirty="0">
                <a:solidFill>
                  <a:prstClr val="black"/>
                </a:solidFill>
                <a:latin typeface="Times New Roman" panose="02020603050405020304" pitchFamily="18" charset="0"/>
                <a:ea typeface="Constantia" panose="02030602050306030303" pitchFamily="18" charset="0"/>
                <a:cs typeface="Times New Roman" panose="02020603050405020304" pitchFamily="18" charset="0"/>
              </a:rPr>
              <a:t> The atomic nucleus consists of protons and </a:t>
            </a:r>
          </a:p>
          <a:p>
            <a:pPr marL="66675" marR="441960" lvl="0" indent="0" algn="just">
              <a:lnSpc>
                <a:spcPct val="110000"/>
              </a:lnSpc>
              <a:spcBef>
                <a:spcPts val="0"/>
              </a:spcBef>
              <a:buNone/>
            </a:pPr>
            <a:r>
              <a:rPr lang="en-US" sz="2400" dirty="0">
                <a:solidFill>
                  <a:prstClr val="black"/>
                </a:solidFill>
                <a:latin typeface="Times New Roman" panose="02020603050405020304" pitchFamily="18" charset="0"/>
                <a:ea typeface="Constantia" panose="02030602050306030303" pitchFamily="18" charset="0"/>
                <a:cs typeface="Times New Roman" panose="02020603050405020304" pitchFamily="18" charset="0"/>
              </a:rPr>
              <a:t>neutrons. </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p>
        </p:txBody>
      </p:sp>
      <p:pic>
        <p:nvPicPr>
          <p:cNvPr id="4" name="Content Placeholder 3"/>
          <p:cNvPicPr>
            <a:picLocks/>
          </p:cNvPicPr>
          <p:nvPr/>
        </p:nvPicPr>
        <p:blipFill>
          <a:blip r:embed="rId2"/>
          <a:stretch>
            <a:fillRect/>
          </a:stretch>
        </p:blipFill>
        <p:spPr>
          <a:xfrm>
            <a:off x="6203852" y="1083213"/>
            <a:ext cx="5706794" cy="5552050"/>
          </a:xfrm>
          <a:prstGeom prst="rect">
            <a:avLst/>
          </a:prstGeom>
        </p:spPr>
      </p:pic>
    </p:spTree>
    <p:extLst>
      <p:ext uri="{BB962C8B-B14F-4D97-AF65-F5344CB8AC3E}">
        <p14:creationId xmlns:p14="http://schemas.microsoft.com/office/powerpoint/2010/main" val="3002420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9613"/>
          </a:xfrm>
        </p:spPr>
        <p:txBody>
          <a:bodyPr>
            <a:normAutofit fontScale="90000"/>
          </a:bodyPr>
          <a:lstStyle/>
          <a:p>
            <a:pPr marL="158115" marR="0" indent="-6350">
              <a:lnSpc>
                <a:spcPct val="108000"/>
              </a:lnSpc>
              <a:spcBef>
                <a:spcPts val="0"/>
              </a:spcBef>
              <a:spcAft>
                <a:spcPts val="3340"/>
              </a:spcAft>
            </a:pPr>
            <a:r>
              <a:rPr 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Neutrons</a:t>
            </a:r>
            <a:r>
              <a:rPr lang="en-US" b="1" dirty="0">
                <a:solidFill>
                  <a:srgbClr val="FF6600"/>
                </a:solidFill>
                <a:latin typeface="Arial" panose="020B0604020202020204" pitchFamily="34" charset="0"/>
                <a:ea typeface="Arial" panose="020B0604020202020204" pitchFamily="34" charset="0"/>
              </a:rPr>
              <a:t> </a:t>
            </a:r>
            <a:br>
              <a:rPr lang="en-US" b="1" dirty="0">
                <a:solidFill>
                  <a:srgbClr val="FF6600"/>
                </a:solidFill>
                <a:latin typeface="Arial" panose="020B0604020202020204" pitchFamily="34" charset="0"/>
                <a:ea typeface="Arial" panose="020B0604020202020204" pitchFamily="34" charset="0"/>
              </a:rPr>
            </a:br>
            <a:endParaRPr lang="en-US" dirty="0"/>
          </a:p>
        </p:txBody>
      </p:sp>
      <p:sp>
        <p:nvSpPr>
          <p:cNvPr id="3" name="Content Placeholder 2"/>
          <p:cNvSpPr>
            <a:spLocks noGrp="1"/>
          </p:cNvSpPr>
          <p:nvPr>
            <p:ph idx="1"/>
          </p:nvPr>
        </p:nvSpPr>
        <p:spPr>
          <a:xfrm>
            <a:off x="339969" y="674931"/>
            <a:ext cx="11512062" cy="5720862"/>
          </a:xfrm>
        </p:spPr>
        <p:txBody>
          <a:bodyPr>
            <a:noAutofit/>
          </a:bodyPr>
          <a:lstStyle/>
          <a:p>
            <a:pPr marL="342900" marR="34925" lvl="0" indent="-342900" fontAlgn="base">
              <a:lnSpc>
                <a:spcPct val="105000"/>
              </a:lnSpc>
              <a:spcBef>
                <a:spcPts val="0"/>
              </a:spcBef>
              <a:spcAft>
                <a:spcPts val="740"/>
              </a:spcAft>
              <a:buClr>
                <a:srgbClr val="000000"/>
              </a:buClr>
              <a:buSzPts val="3200"/>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James Chadwick in 1932 analyzed the results of </a:t>
            </a:r>
            <a:r>
              <a:rPr lang="en-US" sz="24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α</a:t>
            </a: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-particle scattering on thin Be films. </a:t>
            </a:r>
          </a:p>
          <a:p>
            <a:pPr marL="342900" marR="34925" lvl="0" indent="-342900" fontAlgn="base">
              <a:lnSpc>
                <a:spcPct val="105000"/>
              </a:lnSpc>
              <a:spcBef>
                <a:spcPts val="0"/>
              </a:spcBef>
              <a:spcAft>
                <a:spcPts val="255"/>
              </a:spcAft>
              <a:buClr>
                <a:srgbClr val="000000"/>
              </a:buClr>
              <a:buSzPts val="3200"/>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Chadwick recognized existence of  massive neutral particles which he called neutrons.</a:t>
            </a:r>
          </a:p>
          <a:p>
            <a:pPr marL="342900" marR="34925" lvl="0" indent="-342900" fontAlgn="base">
              <a:lnSpc>
                <a:spcPct val="105000"/>
              </a:lnSpc>
              <a:spcBef>
                <a:spcPts val="0"/>
              </a:spcBef>
              <a:spcAft>
                <a:spcPts val="255"/>
              </a:spcAft>
              <a:buClr>
                <a:srgbClr val="000000"/>
              </a:buClr>
              <a:buSzPts val="3200"/>
            </a:pPr>
            <a:endPar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4925" lvl="0" indent="-342900" fontAlgn="base">
              <a:lnSpc>
                <a:spcPct val="105000"/>
              </a:lnSpc>
              <a:spcBef>
                <a:spcPts val="0"/>
              </a:spcBef>
              <a:spcAft>
                <a:spcPts val="255"/>
              </a:spcAft>
              <a:buClr>
                <a:srgbClr val="000000"/>
              </a:buClr>
              <a:buSzPts val="3200"/>
            </a:pPr>
            <a:r>
              <a:rPr lang="en-US" sz="36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Chadwick discovered the neutron. </a:t>
            </a:r>
          </a:p>
          <a:p>
            <a:pPr marL="342900" marR="34925" lvl="0" indent="-342900" fontAlgn="base">
              <a:lnSpc>
                <a:spcPct val="105000"/>
              </a:lnSpc>
              <a:spcBef>
                <a:spcPts val="0"/>
              </a:spcBef>
              <a:spcAft>
                <a:spcPts val="255"/>
              </a:spcAft>
              <a:buClr>
                <a:srgbClr val="000000"/>
              </a:buClr>
              <a:buSzPts val="3200"/>
            </a:pPr>
            <a:endPar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fontAlgn="base">
              <a:lnSpc>
                <a:spcPct val="110000"/>
              </a:lnSpc>
              <a:spcBef>
                <a:spcPts val="0"/>
              </a:spcBef>
              <a:spcAft>
                <a:spcPts val="605"/>
              </a:spcAft>
              <a:buClr>
                <a:srgbClr val="000000"/>
              </a:buClr>
              <a:buSzPts val="2800"/>
            </a:pP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Atomic number and elements </a:t>
            </a:r>
          </a:p>
          <a:p>
            <a:pPr marL="0" lvl="0" indent="0" fontAlgn="base">
              <a:lnSpc>
                <a:spcPct val="110000"/>
              </a:lnSpc>
              <a:spcBef>
                <a:spcPts val="0"/>
              </a:spcBef>
              <a:spcAft>
                <a:spcPts val="605"/>
              </a:spcAft>
              <a:buClr>
                <a:srgbClr val="000000"/>
              </a:buClr>
              <a:buSzPts val="2800"/>
              <a:buNone/>
            </a:pPr>
            <a:r>
              <a:rPr lang="en-US" sz="2400" b="1" dirty="0">
                <a:solidFill>
                  <a:srgbClr val="FF6600"/>
                </a:solidFill>
                <a:latin typeface="Times New Roman" panose="02020603050405020304" pitchFamily="18" charset="0"/>
                <a:ea typeface="Arial" panose="020B0604020202020204" pitchFamily="34" charset="0"/>
                <a:cs typeface="Times New Roman" panose="02020603050405020304" pitchFamily="18" charset="0"/>
              </a:rPr>
              <a:t/>
            </a:r>
            <a:br>
              <a:rPr lang="en-US" sz="2400" b="1" dirty="0">
                <a:solidFill>
                  <a:srgbClr val="FF6600"/>
                </a:solidFill>
                <a:latin typeface="Times New Roman" panose="02020603050405020304" pitchFamily="18" charset="0"/>
                <a:ea typeface="Arial" panose="020B0604020202020204" pitchFamily="34" charset="0"/>
                <a:cs typeface="Times New Roman" panose="02020603050405020304" pitchFamily="18" charset="0"/>
              </a:rPr>
            </a:b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Recall – an </a:t>
            </a:r>
            <a:r>
              <a:rPr lang="en-US" sz="2400" b="1" dirty="0">
                <a:solidFill>
                  <a:srgbClr val="FF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element</a:t>
            </a: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is a substance that cannot be broken down into simpler substances by chemical reactions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fontAlgn="base">
              <a:lnSpc>
                <a:spcPct val="110000"/>
              </a:lnSpc>
              <a:spcBef>
                <a:spcPts val="0"/>
              </a:spcBef>
              <a:spcAft>
                <a:spcPts val="995"/>
              </a:spcAft>
              <a:buClr>
                <a:srgbClr val="000000"/>
              </a:buClr>
              <a:buSzPts val="2800"/>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All atoms of a given element have the same atomic number (number of protons), which determines the identity of the element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fontAlgn="base">
              <a:lnSpc>
                <a:spcPct val="105000"/>
              </a:lnSpc>
              <a:spcBef>
                <a:spcPts val="0"/>
              </a:spcBef>
              <a:spcAft>
                <a:spcPts val="255"/>
              </a:spcAft>
              <a:buClr>
                <a:srgbClr val="000000"/>
              </a:buClr>
              <a:buSzPts val="2800"/>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An elements identity comes from the number of protons in its nucleus </a:t>
            </a:r>
          </a:p>
          <a:p>
            <a:pPr marL="0" lvl="0" indent="0" fontAlgn="base">
              <a:lnSpc>
                <a:spcPct val="105000"/>
              </a:lnSpc>
              <a:spcBef>
                <a:spcPts val="0"/>
              </a:spcBef>
              <a:spcAft>
                <a:spcPts val="255"/>
              </a:spcAft>
              <a:buClr>
                <a:srgbClr val="000000"/>
              </a:buClr>
              <a:buSzPts val="2800"/>
              <a:buNone/>
            </a:pPr>
            <a:endParaRPr lang="en-US" sz="2400" b="1" dirty="0">
              <a:solidFill>
                <a:srgbClr val="FF6600"/>
              </a:solidFill>
              <a:latin typeface="Times New Roman" panose="02020603050405020304" pitchFamily="18" charset="0"/>
              <a:ea typeface="Arial" panose="020B0604020202020204" pitchFamily="34" charset="0"/>
              <a:cs typeface="Times New Roman" panose="02020603050405020304" pitchFamily="18" charset="0"/>
            </a:endParaRPr>
          </a:p>
          <a:p>
            <a:pPr marL="0" lvl="0" indent="0" fontAlgn="base">
              <a:lnSpc>
                <a:spcPct val="105000"/>
              </a:lnSpc>
              <a:spcBef>
                <a:spcPts val="0"/>
              </a:spcBef>
              <a:spcAft>
                <a:spcPts val="255"/>
              </a:spcAft>
              <a:buClr>
                <a:srgbClr val="000000"/>
              </a:buClr>
              <a:buSzPts val="2800"/>
              <a:buNone/>
            </a:pPr>
            <a:r>
              <a:rPr lang="en-US" sz="2400" b="1" dirty="0">
                <a:solidFill>
                  <a:srgbClr val="FF6600"/>
                </a:solidFill>
                <a:latin typeface="Times New Roman" panose="02020603050405020304" pitchFamily="18" charset="0"/>
                <a:ea typeface="Arial" panose="020B0604020202020204" pitchFamily="34" charset="0"/>
                <a:cs typeface="Times New Roman" panose="02020603050405020304" pitchFamily="18" charset="0"/>
              </a:rPr>
              <a:t>. </a:t>
            </a:r>
          </a:p>
          <a:p>
            <a:pPr marL="0" lvl="0" indent="0" fontAlgn="base">
              <a:lnSpc>
                <a:spcPct val="105000"/>
              </a:lnSpc>
              <a:spcBef>
                <a:spcPts val="0"/>
              </a:spcBef>
              <a:spcAft>
                <a:spcPts val="255"/>
              </a:spcAft>
              <a:buClr>
                <a:srgbClr val="000000"/>
              </a:buClr>
              <a:buSzPts val="2800"/>
              <a:buNone/>
            </a:pPr>
            <a:endPar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608965" marR="0" indent="0">
              <a:lnSpc>
                <a:spcPct val="110000"/>
              </a:lnSpc>
              <a:spcBef>
                <a:spcPts val="0"/>
              </a:spcBef>
              <a:spcAft>
                <a:spcPts val="605"/>
              </a:spcAft>
              <a:buNone/>
            </a:pPr>
            <a:endPar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marL="615315" marR="0" indent="-6350">
              <a:lnSpc>
                <a:spcPct val="110000"/>
              </a:lnSpc>
              <a:spcBef>
                <a:spcPts val="0"/>
              </a:spcBef>
              <a:spcAft>
                <a:spcPts val="605"/>
              </a:spcAft>
            </a:pPr>
            <a:endPar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marL="615315" marR="0" indent="-6350">
              <a:lnSpc>
                <a:spcPct val="110000"/>
              </a:lnSpc>
              <a:spcBef>
                <a:spcPts val="0"/>
              </a:spcBef>
              <a:spcAft>
                <a:spcPts val="605"/>
              </a:spcAft>
            </a:pPr>
            <a:endPar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231059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Atomic Number</a:t>
            </a:r>
            <a:endParaRPr lang="en-US" sz="4000" dirty="0">
              <a:solidFill>
                <a:srgbClr val="FF0000"/>
              </a:solidFill>
            </a:endParaRPr>
          </a:p>
        </p:txBody>
      </p:sp>
      <p:sp>
        <p:nvSpPr>
          <p:cNvPr id="3" name="Content Placeholder 2"/>
          <p:cNvSpPr>
            <a:spLocks noGrp="1"/>
          </p:cNvSpPr>
          <p:nvPr>
            <p:ph idx="1"/>
          </p:nvPr>
        </p:nvSpPr>
        <p:spPr/>
        <p:txBody>
          <a:bodyPr>
            <a:normAutofit/>
          </a:bodyPr>
          <a:lstStyle/>
          <a:p>
            <a:pPr marL="342900" lvl="0" indent="-342900" fontAlgn="base">
              <a:lnSpc>
                <a:spcPct val="110000"/>
              </a:lnSpc>
              <a:spcBef>
                <a:spcPts val="0"/>
              </a:spcBef>
              <a:buClr>
                <a:srgbClr val="000000"/>
              </a:buClr>
              <a:buSzPts val="2800"/>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The atomic number is equal to the number of protons in the nucleus. </a:t>
            </a:r>
          </a:p>
          <a:p>
            <a:pPr marL="742950" marR="42545" lvl="1" indent="-285750" fontAlgn="base">
              <a:lnSpc>
                <a:spcPct val="105000"/>
              </a:lnSpc>
              <a:spcBef>
                <a:spcPts val="0"/>
              </a:spcBef>
              <a:spcAft>
                <a:spcPts val="325"/>
              </a:spcAft>
              <a:buClr>
                <a:srgbClr val="000000"/>
              </a:buClr>
              <a:buSzPts val="2400"/>
              <a:buFont typeface="Arial" panose="020B0604020202020204" pitchFamily="34" charset="0"/>
              <a:buChar char="–"/>
            </a:pPr>
            <a:r>
              <a:rPr lang="en-US"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Sometimes given the symbol Z. </a:t>
            </a:r>
            <a:r>
              <a:rPr lang="en-US"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p>
          <a:p>
            <a:pPr marL="742950" marR="42545" lvl="1" indent="-285750" fontAlgn="base">
              <a:lnSpc>
                <a:spcPct val="105000"/>
              </a:lnSpc>
              <a:spcBef>
                <a:spcPts val="0"/>
              </a:spcBef>
              <a:spcAft>
                <a:spcPts val="325"/>
              </a:spcAft>
              <a:buClr>
                <a:srgbClr val="000000"/>
              </a:buClr>
              <a:buSzPts val="2400"/>
              <a:buFont typeface="Arial" panose="020B0604020202020204" pitchFamily="34" charset="0"/>
              <a:buChar char="–"/>
            </a:pPr>
            <a:endPar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fontAlgn="base">
              <a:lnSpc>
                <a:spcPct val="110000"/>
              </a:lnSpc>
              <a:spcBef>
                <a:spcPts val="0"/>
              </a:spcBef>
              <a:buClr>
                <a:srgbClr val="000000"/>
              </a:buClr>
              <a:buSzPts val="2800"/>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In 1913 H.G.J. Moseley realized that the atomic number determines the element . </a:t>
            </a:r>
          </a:p>
          <a:p>
            <a:pPr marL="0" lvl="0" indent="0" fontAlgn="base">
              <a:lnSpc>
                <a:spcPct val="110000"/>
              </a:lnSpc>
              <a:spcBef>
                <a:spcPts val="0"/>
              </a:spcBef>
              <a:buClr>
                <a:srgbClr val="000000"/>
              </a:buClr>
              <a:buSzPts val="2800"/>
              <a:buNone/>
            </a:pPr>
            <a:endPar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742950" marR="42545" lvl="1" indent="-285750" fontAlgn="base">
              <a:lnSpc>
                <a:spcPct val="105000"/>
              </a:lnSpc>
              <a:spcBef>
                <a:spcPts val="0"/>
              </a:spcBef>
              <a:spcAft>
                <a:spcPts val="295"/>
              </a:spcAft>
              <a:buClr>
                <a:srgbClr val="000000"/>
              </a:buClr>
              <a:buSzPts val="2400"/>
              <a:buFont typeface="Arial" panose="020B0604020202020204" pitchFamily="34" charset="0"/>
              <a:buChar char="–"/>
            </a:pPr>
            <a:r>
              <a:rPr lang="en-US"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The elements differ from each other by the number of protons in the nucleus. </a:t>
            </a:r>
          </a:p>
          <a:p>
            <a:pPr marL="457200" marR="42545" lvl="1" indent="0" fontAlgn="base">
              <a:lnSpc>
                <a:spcPct val="105000"/>
              </a:lnSpc>
              <a:spcBef>
                <a:spcPts val="0"/>
              </a:spcBef>
              <a:spcAft>
                <a:spcPts val="295"/>
              </a:spcAft>
              <a:buClr>
                <a:srgbClr val="000000"/>
              </a:buClr>
              <a:buSzPts val="2400"/>
              <a:buNone/>
            </a:pPr>
            <a:r>
              <a:rPr lang="en-US"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p>
          <a:p>
            <a:pPr marL="742950" marR="42545" lvl="1" indent="-285750" fontAlgn="base">
              <a:lnSpc>
                <a:spcPct val="105000"/>
              </a:lnSpc>
              <a:spcBef>
                <a:spcPts val="0"/>
              </a:spcBef>
              <a:spcAft>
                <a:spcPts val="715"/>
              </a:spcAft>
              <a:buClr>
                <a:srgbClr val="000000"/>
              </a:buClr>
              <a:buSzPts val="2400"/>
              <a:buFont typeface="Arial" panose="020B0604020202020204" pitchFamily="34" charset="0"/>
              <a:buChar char="–"/>
            </a:pPr>
            <a:r>
              <a:rPr lang="en-US"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The number of electrons in a </a:t>
            </a:r>
            <a:r>
              <a:rPr lang="en-US" b="1" dirty="0">
                <a:solidFill>
                  <a:srgbClr val="0070C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neutral atom </a:t>
            </a:r>
            <a:r>
              <a:rPr lang="en-US"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is also equal to the atomic number. </a:t>
            </a:r>
            <a:r>
              <a:rPr lang="en-US"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endPar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2423315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354" y="726831"/>
            <a:ext cx="11558954" cy="5884984"/>
          </a:xfrm>
        </p:spPr>
        <p:txBody>
          <a:bodyPr/>
          <a:lstStyle/>
          <a:p>
            <a:pPr marL="1124585" marR="0" indent="-286385">
              <a:lnSpc>
                <a:spcPct val="110000"/>
              </a:lnSpc>
              <a:spcBef>
                <a:spcPts val="0"/>
              </a:spcBef>
              <a:spcAft>
                <a:spcPts val="605"/>
              </a:spcAft>
            </a:pPr>
            <a:endParaRPr lang="en-US" sz="2400" dirty="0">
              <a:solidFill>
                <a:srgbClr val="000000"/>
              </a:solidFill>
              <a:latin typeface="Arial" panose="020B0604020202020204" pitchFamily="34" charset="0"/>
              <a:ea typeface="Calibri" panose="020F0502020204030204" pitchFamily="34" charset="0"/>
            </a:endParaRPr>
          </a:p>
          <a:p>
            <a:pPr marL="1124585" marR="0" indent="-286385">
              <a:lnSpc>
                <a:spcPct val="110000"/>
              </a:lnSpc>
              <a:spcBef>
                <a:spcPts val="0"/>
              </a:spcBef>
              <a:spcAft>
                <a:spcPts val="605"/>
              </a:spcAft>
            </a:pPr>
            <a:endParaRPr lang="en-US" sz="2400" dirty="0">
              <a:solidFill>
                <a:srgbClr val="000000"/>
              </a:solidFill>
              <a:latin typeface="Arial" panose="020B0604020202020204" pitchFamily="34" charset="0"/>
              <a:ea typeface="Calibri" panose="020F0502020204030204" pitchFamily="34" charset="0"/>
            </a:endParaRPr>
          </a:p>
          <a:p>
            <a:pPr marL="1124585" marR="0" indent="-286385">
              <a:lnSpc>
                <a:spcPct val="110000"/>
              </a:lnSpc>
              <a:spcBef>
                <a:spcPts val="0"/>
              </a:spcBef>
              <a:spcAft>
                <a:spcPts val="605"/>
              </a:spcAft>
            </a:pPr>
            <a:endParaRPr lang="en-US" sz="1050" dirty="0">
              <a:solidFill>
                <a:srgbClr val="000000"/>
              </a:solidFill>
              <a:latin typeface="Calibri" panose="020F0502020204030204" pitchFamily="34" charset="0"/>
              <a:ea typeface="Calibri" panose="020F0502020204030204" pitchFamily="34" charset="0"/>
            </a:endParaRPr>
          </a:p>
          <a:p>
            <a:r>
              <a:rPr lang="en-US" sz="1050" dirty="0">
                <a:solidFill>
                  <a:srgbClr val="000000"/>
                </a:solidFill>
                <a:latin typeface="Calibri" panose="020F0502020204030204" pitchFamily="34" charset="0"/>
                <a:ea typeface="Calibri" panose="020F0502020204030204" pitchFamily="34" charset="0"/>
              </a:rPr>
              <a:t/>
            </a:r>
            <a:br>
              <a:rPr lang="en-US" sz="1050" dirty="0">
                <a:solidFill>
                  <a:srgbClr val="000000"/>
                </a:solidFill>
                <a:latin typeface="Calibri" panose="020F0502020204030204" pitchFamily="34" charset="0"/>
                <a:ea typeface="Calibri" panose="020F0502020204030204" pitchFamily="34" charset="0"/>
              </a:rPr>
            </a:br>
            <a:endParaRPr lang="en-US" dirty="0"/>
          </a:p>
        </p:txBody>
      </p:sp>
      <p:pic>
        <p:nvPicPr>
          <p:cNvPr id="4" name="Picture 3"/>
          <p:cNvPicPr>
            <a:picLocks noChangeAspect="1"/>
          </p:cNvPicPr>
          <p:nvPr/>
        </p:nvPicPr>
        <p:blipFill>
          <a:blip r:embed="rId2"/>
          <a:stretch>
            <a:fillRect/>
          </a:stretch>
        </p:blipFill>
        <p:spPr>
          <a:xfrm>
            <a:off x="684647" y="496948"/>
            <a:ext cx="8037321" cy="1106800"/>
          </a:xfrm>
          <a:prstGeom prst="rect">
            <a:avLst/>
          </a:prstGeom>
        </p:spPr>
      </p:pic>
      <p:pic>
        <p:nvPicPr>
          <p:cNvPr id="5" name="Picture 4"/>
          <p:cNvPicPr>
            <a:picLocks noChangeAspect="1"/>
          </p:cNvPicPr>
          <p:nvPr/>
        </p:nvPicPr>
        <p:blipFill>
          <a:blip r:embed="rId3"/>
          <a:stretch>
            <a:fillRect/>
          </a:stretch>
        </p:blipFill>
        <p:spPr>
          <a:xfrm>
            <a:off x="403294" y="1929760"/>
            <a:ext cx="10105272" cy="3852062"/>
          </a:xfrm>
          <a:prstGeom prst="rect">
            <a:avLst/>
          </a:prstGeom>
        </p:spPr>
      </p:pic>
    </p:spTree>
    <p:extLst>
      <p:ext uri="{BB962C8B-B14F-4D97-AF65-F5344CB8AC3E}">
        <p14:creationId xmlns:p14="http://schemas.microsoft.com/office/powerpoint/2010/main" val="1406922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7057290" y="89497"/>
            <a:ext cx="5111262" cy="6380813"/>
          </a:xfrm>
          <a:prstGeom prst="rect">
            <a:avLst/>
          </a:prstGeom>
        </p:spPr>
      </p:pic>
      <p:pic>
        <p:nvPicPr>
          <p:cNvPr id="5" name="Picture 4"/>
          <p:cNvPicPr/>
          <p:nvPr/>
        </p:nvPicPr>
        <p:blipFill>
          <a:blip r:embed="rId3"/>
          <a:stretch>
            <a:fillRect/>
          </a:stretch>
        </p:blipFill>
        <p:spPr>
          <a:xfrm>
            <a:off x="679937" y="1156389"/>
            <a:ext cx="4618893" cy="4035212"/>
          </a:xfrm>
          <a:prstGeom prst="rect">
            <a:avLst/>
          </a:prstGeom>
        </p:spPr>
      </p:pic>
      <p:sp>
        <p:nvSpPr>
          <p:cNvPr id="6" name="Rectangle 5"/>
          <p:cNvSpPr/>
          <p:nvPr/>
        </p:nvSpPr>
        <p:spPr>
          <a:xfrm>
            <a:off x="0" y="5191601"/>
            <a:ext cx="7057290" cy="1305870"/>
          </a:xfrm>
          <a:prstGeom prst="rect">
            <a:avLst/>
          </a:prstGeom>
        </p:spPr>
        <p:txBody>
          <a:bodyPr wrap="square">
            <a:spAutoFit/>
          </a:bodyPr>
          <a:lstStyle/>
          <a:p>
            <a:pPr marL="114300" marR="0" indent="-6350">
              <a:lnSpc>
                <a:spcPct val="107000"/>
              </a:lnSpc>
              <a:spcBef>
                <a:spcPts val="0"/>
              </a:spcBef>
              <a:spcAft>
                <a:spcPts val="3320"/>
              </a:spcAft>
            </a:pPr>
            <a:r>
              <a:rPr lang="en-US" sz="2400" dirty="0">
                <a:solidFill>
                  <a:srgbClr val="FF0000"/>
                </a:solidFill>
                <a:latin typeface="Times New Roman" panose="02020603050405020304" pitchFamily="18" charset="0"/>
                <a:ea typeface="Constantia" panose="02030602050306030303" pitchFamily="18" charset="0"/>
                <a:cs typeface="Times New Roman" panose="02020603050405020304" pitchFamily="18" charset="0"/>
              </a:rPr>
              <a:t>Mass Number (A) = no. of protons + no.. of Neutrons</a:t>
            </a:r>
          </a:p>
          <a:p>
            <a:pPr marL="114300" marR="0" indent="-6350">
              <a:lnSpc>
                <a:spcPct val="107000"/>
              </a:lnSpc>
              <a:spcBef>
                <a:spcPts val="0"/>
              </a:spcBef>
              <a:spcAft>
                <a:spcPts val="3320"/>
              </a:spcAft>
            </a:pPr>
            <a:r>
              <a:rPr lang="en-US" sz="2400" dirty="0">
                <a:solidFill>
                  <a:srgbClr val="FF0000"/>
                </a:solidFill>
                <a:latin typeface="Times New Roman" panose="02020603050405020304" pitchFamily="18" charset="0"/>
                <a:ea typeface="Constantia" panose="02030602050306030303" pitchFamily="18" charset="0"/>
                <a:cs typeface="Times New Roman" panose="02020603050405020304" pitchFamily="18" charset="0"/>
              </a:rPr>
              <a:t>Atomic Number (Z)= no. of protons = no. of electrons </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187569" y="89497"/>
            <a:ext cx="6645216" cy="1066892"/>
          </a:xfrm>
          <a:prstGeom prst="rect">
            <a:avLst/>
          </a:prstGeom>
        </p:spPr>
      </p:pic>
    </p:spTree>
    <p:extLst>
      <p:ext uri="{BB962C8B-B14F-4D97-AF65-F5344CB8AC3E}">
        <p14:creationId xmlns:p14="http://schemas.microsoft.com/office/powerpoint/2010/main" val="1679541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908" y="375138"/>
            <a:ext cx="11605846" cy="6236677"/>
          </a:xfrm>
        </p:spPr>
        <p:txBody>
          <a:bodyPr/>
          <a:lstStyle/>
          <a:p>
            <a:pPr marL="149225" marR="0" indent="-6350">
              <a:lnSpc>
                <a:spcPct val="108000"/>
              </a:lnSpc>
              <a:spcBef>
                <a:spcPts val="0"/>
              </a:spcBef>
              <a:spcAft>
                <a:spcPts val="4345"/>
              </a:spcAft>
            </a:pPr>
            <a:endParaRPr lang="en-US" sz="1050" dirty="0">
              <a:solidFill>
                <a:srgbClr val="000000"/>
              </a:solidFill>
              <a:latin typeface="Calibri" panose="020F0502020204030204" pitchFamily="34" charset="0"/>
              <a:ea typeface="Calibri" panose="020F0502020204030204" pitchFamily="34" charset="0"/>
            </a:endParaRPr>
          </a:p>
          <a:p>
            <a:pPr marL="0" indent="0">
              <a:buNone/>
            </a:pPr>
            <a:endParaRPr lang="en-US" dirty="0"/>
          </a:p>
        </p:txBody>
      </p:sp>
      <p:sp>
        <p:nvSpPr>
          <p:cNvPr id="2" name="TextBox 1"/>
          <p:cNvSpPr txBox="1"/>
          <p:nvPr/>
        </p:nvSpPr>
        <p:spPr>
          <a:xfrm>
            <a:off x="855785" y="375138"/>
            <a:ext cx="9256541" cy="236988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Example \ How many protons, neutrons and electrons are found in an atom of</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133                   35                  37</a:t>
            </a:r>
          </a:p>
          <a:p>
            <a:r>
              <a:rPr lang="en-US" sz="2800" dirty="0">
                <a:solidFill>
                  <a:srgbClr val="0070C0"/>
                </a:solidFill>
                <a:latin typeface="Times New Roman" panose="02020603050405020304" pitchFamily="18" charset="0"/>
                <a:cs typeface="Times New Roman" panose="02020603050405020304" pitchFamily="18" charset="0"/>
              </a:rPr>
              <a:t>   Cs                 Cl               </a:t>
            </a:r>
            <a:r>
              <a:rPr lang="en-US" sz="2800" dirty="0" err="1">
                <a:solidFill>
                  <a:srgbClr val="0070C0"/>
                </a:solidFill>
                <a:latin typeface="Times New Roman" panose="02020603050405020304" pitchFamily="18" charset="0"/>
                <a:cs typeface="Times New Roman" panose="02020603050405020304" pitchFamily="18" charset="0"/>
              </a:rPr>
              <a:t>Cl</a:t>
            </a:r>
            <a:endParaRPr lang="en-US" sz="2800" dirty="0">
              <a:solidFill>
                <a:srgbClr val="0070C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55                     17                  17</a:t>
            </a:r>
          </a:p>
        </p:txBody>
      </p:sp>
      <p:sp>
        <p:nvSpPr>
          <p:cNvPr id="4" name="Rectangle 3"/>
          <p:cNvSpPr/>
          <p:nvPr/>
        </p:nvSpPr>
        <p:spPr>
          <a:xfrm>
            <a:off x="503536" y="3154857"/>
            <a:ext cx="1983235" cy="707886"/>
          </a:xfrm>
          <a:prstGeom prst="rect">
            <a:avLst/>
          </a:prstGeom>
        </p:spPr>
        <p:txBody>
          <a:bodyPr wrap="none">
            <a:spAutoFit/>
          </a:bodyPr>
          <a:lstStyle/>
          <a:p>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Isotopes</a:t>
            </a:r>
            <a:endParaRPr lang="en-US" b="1" dirty="0"/>
          </a:p>
        </p:txBody>
      </p:sp>
      <p:sp>
        <p:nvSpPr>
          <p:cNvPr id="5" name="Rectangle 4"/>
          <p:cNvSpPr/>
          <p:nvPr/>
        </p:nvSpPr>
        <p:spPr>
          <a:xfrm>
            <a:off x="257908" y="4132842"/>
            <a:ext cx="11605846" cy="2208874"/>
          </a:xfrm>
          <a:prstGeom prst="rect">
            <a:avLst/>
          </a:prstGeom>
        </p:spPr>
        <p:txBody>
          <a:bodyPr wrap="square">
            <a:spAutoFit/>
          </a:bodyPr>
          <a:lstStyle/>
          <a:p>
            <a:pPr marL="349250" lvl="0" indent="-342900">
              <a:lnSpc>
                <a:spcPct val="110000"/>
              </a:lnSpc>
              <a:spcAft>
                <a:spcPts val="1500"/>
              </a:spcAft>
              <a:buFont typeface="Arial" panose="020B0604020202020204" pitchFamily="34" charset="0"/>
              <a:buChar char="•"/>
            </a:pPr>
            <a:r>
              <a:rPr lang="en-US" sz="24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Isotopes</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are atoms that have the same number of protons—the same atomic number—but different numbers of neutrons—different mass numbers.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58775" lvl="0" indent="-228600">
              <a:lnSpc>
                <a:spcPct val="107000"/>
              </a:lnSpc>
              <a:buFont typeface="Arial" panose="020B0604020202020204" pitchFamily="34" charset="0"/>
              <a:buChar char="•"/>
            </a:pP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indent="-228600">
              <a:lnSpc>
                <a:spcPct val="97000"/>
              </a:lnSpc>
              <a:buFont typeface="Arial" panose="020B0604020202020204" pitchFamily="34" charset="0"/>
              <a:buChar char="•"/>
            </a:pP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Dalton thought all atoms of the same element would have the same mass, but experimental observations showed that all atoms of the same element have the same atomic number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7688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576" y="365126"/>
            <a:ext cx="10515600" cy="596167"/>
          </a:xfrm>
        </p:spPr>
        <p:txBody>
          <a:bodyPr>
            <a:normAutofit fontScale="90000"/>
          </a:bodyPr>
          <a:lstStyle/>
          <a:p>
            <a:pPr marL="12700" marR="0" indent="-6350">
              <a:lnSpc>
                <a:spcPct val="108000"/>
              </a:lnSpc>
              <a:spcBef>
                <a:spcPts val="0"/>
              </a:spcBef>
              <a:spcAft>
                <a:spcPts val="4375"/>
              </a:spcAft>
            </a:pPr>
            <a:r>
              <a:rPr 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Mass Number and Isotopes </a:t>
            </a:r>
            <a:r>
              <a:rPr lang="en-US" b="1" dirty="0">
                <a:solidFill>
                  <a:srgbClr val="FF6600"/>
                </a:solidFill>
                <a:latin typeface="Arial" panose="020B0604020202020204" pitchFamily="34" charset="0"/>
                <a:ea typeface="Arial" panose="020B0604020202020204" pitchFamily="34" charset="0"/>
              </a:rPr>
              <a:t/>
            </a:r>
            <a:br>
              <a:rPr lang="en-US" b="1" dirty="0">
                <a:solidFill>
                  <a:srgbClr val="FF6600"/>
                </a:solidFill>
                <a:latin typeface="Arial" panose="020B0604020202020204" pitchFamily="34" charset="0"/>
                <a:ea typeface="Arial" panose="020B0604020202020204" pitchFamily="34" charset="0"/>
              </a:rPr>
            </a:br>
            <a:endParaRPr lang="en-US" dirty="0"/>
          </a:p>
        </p:txBody>
      </p:sp>
      <p:sp>
        <p:nvSpPr>
          <p:cNvPr id="3" name="Content Placeholder 2"/>
          <p:cNvSpPr>
            <a:spLocks noGrp="1"/>
          </p:cNvSpPr>
          <p:nvPr>
            <p:ph idx="1"/>
          </p:nvPr>
        </p:nvSpPr>
        <p:spPr>
          <a:xfrm>
            <a:off x="0" y="663209"/>
            <a:ext cx="12192000" cy="6089283"/>
          </a:xfrm>
        </p:spPr>
        <p:txBody>
          <a:bodyPr>
            <a:normAutofit/>
          </a:bodyPr>
          <a:lstStyle/>
          <a:p>
            <a:pPr marL="342900" marR="200025" lvl="0" indent="-342900" fontAlgn="base">
              <a:lnSpc>
                <a:spcPct val="110000"/>
              </a:lnSpc>
              <a:spcBef>
                <a:spcPts val="0"/>
              </a:spcBef>
              <a:buClr>
                <a:srgbClr val="000000"/>
              </a:buClr>
              <a:buSzPts val="2800"/>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One example of an isotopic series is the hydrogen isotopes. </a:t>
            </a:r>
          </a:p>
          <a:p>
            <a:pPr marL="342900" marR="200025" lvl="0" indent="-342900" fontAlgn="base">
              <a:lnSpc>
                <a:spcPct val="110000"/>
              </a:lnSpc>
              <a:spcBef>
                <a:spcPts val="0"/>
              </a:spcBef>
              <a:buClr>
                <a:srgbClr val="000000"/>
              </a:buClr>
              <a:buSzPts val="2800"/>
            </a:pPr>
            <a:endPar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200025" lvl="0" indent="-342900" fontAlgn="base">
              <a:lnSpc>
                <a:spcPct val="110000"/>
              </a:lnSpc>
              <a:spcBef>
                <a:spcPts val="0"/>
              </a:spcBef>
              <a:buClr>
                <a:srgbClr val="000000"/>
              </a:buClr>
              <a:buSzPts val="2800"/>
            </a:pPr>
            <a:r>
              <a:rPr lang="en-US" sz="2400" baseline="300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1</a:t>
            </a:r>
            <a:r>
              <a:rPr lang="en-US" sz="24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H</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or protium is the most common hydrogen isotope. (</a:t>
            </a: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one proton and no neutrons). </a:t>
            </a:r>
          </a:p>
          <a:p>
            <a:pPr marL="342900" marR="200025" lvl="0" indent="-342900" fontAlgn="base">
              <a:lnSpc>
                <a:spcPct val="110000"/>
              </a:lnSpc>
              <a:spcBef>
                <a:spcPts val="0"/>
              </a:spcBef>
              <a:buClr>
                <a:srgbClr val="000000"/>
              </a:buClr>
              <a:buSzPts val="2800"/>
            </a:pPr>
            <a:r>
              <a:rPr lang="en-US" sz="24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400" baseline="300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2</a:t>
            </a:r>
            <a:r>
              <a:rPr lang="en-US" sz="24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H </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or deuterium is the second most abundant hydrogen isotope. (</a:t>
            </a: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one proton and one neutron) </a:t>
            </a:r>
          </a:p>
          <a:p>
            <a:pPr marL="342900" marR="200025" lvl="0" indent="-342900" fontAlgn="base">
              <a:lnSpc>
                <a:spcPct val="110000"/>
              </a:lnSpc>
              <a:spcBef>
                <a:spcPts val="0"/>
              </a:spcBef>
              <a:buClr>
                <a:srgbClr val="000000"/>
              </a:buClr>
              <a:buSzPts val="2800"/>
            </a:pPr>
            <a:r>
              <a:rPr lang="en-US" sz="2400" baseline="300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3</a:t>
            </a:r>
            <a:r>
              <a:rPr lang="en-US" sz="24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H</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or tritium is a radioactive hydrogen isotope.  (one proton and two neutrons).  </a:t>
            </a:r>
          </a:p>
          <a:p>
            <a:pPr marL="0" marR="42545" indent="0">
              <a:lnSpc>
                <a:spcPct val="105000"/>
              </a:lnSpc>
              <a:spcBef>
                <a:spcPts val="0"/>
              </a:spcBef>
              <a:spcAft>
                <a:spcPts val="55"/>
              </a:spcAft>
              <a:buNone/>
            </a:pP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marR="1640840">
              <a:lnSpc>
                <a:spcPct val="106000"/>
              </a:lnSpc>
              <a:spcBef>
                <a:spcPts val="0"/>
              </a:spcBef>
              <a:spcAft>
                <a:spcPts val="8445"/>
              </a:spcAft>
            </a:pP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All hydrogen atoms have 1 proton (atomic number 1) – Some have a neutrons in the nucleus </a:t>
            </a:r>
          </a:p>
          <a:p>
            <a:pPr marL="457200" marR="1640840">
              <a:lnSpc>
                <a:spcPct val="106000"/>
              </a:lnSpc>
              <a:spcBef>
                <a:spcPts val="0"/>
              </a:spcBef>
              <a:spcAft>
                <a:spcPts val="8445"/>
              </a:spcAft>
            </a:pP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p>
        </p:txBody>
      </p:sp>
      <p:pic>
        <p:nvPicPr>
          <p:cNvPr id="4" name="Content Placeholder 4"/>
          <p:cNvPicPr>
            <a:picLocks noChangeAspect="1"/>
          </p:cNvPicPr>
          <p:nvPr/>
        </p:nvPicPr>
        <p:blipFill>
          <a:blip r:embed="rId2"/>
          <a:stretch>
            <a:fillRect/>
          </a:stretch>
        </p:blipFill>
        <p:spPr>
          <a:xfrm>
            <a:off x="328246" y="3978813"/>
            <a:ext cx="11535508" cy="2879187"/>
          </a:xfrm>
          <a:prstGeom prst="rect">
            <a:avLst/>
          </a:prstGeom>
        </p:spPr>
      </p:pic>
    </p:spTree>
    <p:extLst>
      <p:ext uri="{BB962C8B-B14F-4D97-AF65-F5344CB8AC3E}">
        <p14:creationId xmlns:p14="http://schemas.microsoft.com/office/powerpoint/2010/main" val="973478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21140"/>
          </a:xfrm>
        </p:spPr>
        <p:txBody>
          <a:bodyPr>
            <a:noAutofit/>
          </a:bodyPr>
          <a:lstStyle/>
          <a:p>
            <a:pPr marL="234950" lvl="0" indent="-6350">
              <a:lnSpc>
                <a:spcPct val="108000"/>
              </a:lnSpc>
              <a:spcBef>
                <a:spcPts val="0"/>
              </a:spcBef>
              <a:spcAft>
                <a:spcPts val="5095"/>
              </a:spcAft>
            </a:pPr>
            <a:r>
              <a:rPr lang="en-US" sz="4000" b="1" dirty="0">
                <a:solidFill>
                  <a:srgbClr val="FF6600"/>
                </a:solidFill>
                <a:latin typeface="Times New Roman" panose="02020603050405020304" pitchFamily="18" charset="0"/>
                <a:ea typeface="Arial" panose="020B0604020202020204" pitchFamily="34" charset="0"/>
                <a:cs typeface="Times New Roman" panose="02020603050405020304" pitchFamily="18" charset="0"/>
              </a:rPr>
              <a:t>Mass Number and Isotopes </a:t>
            </a:r>
            <a:br>
              <a:rPr lang="en-US" sz="4000" b="1" dirty="0">
                <a:solidFill>
                  <a:srgbClr val="FF6600"/>
                </a:solidFill>
                <a:latin typeface="Times New Roman" panose="02020603050405020304" pitchFamily="18" charset="0"/>
                <a:ea typeface="Arial" panose="020B0604020202020204" pitchFamily="34"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81354" y="886266"/>
            <a:ext cx="11704320" cy="5627076"/>
          </a:xfrm>
        </p:spPr>
        <p:txBody>
          <a:bodyPr>
            <a:normAutofit fontScale="32500" lnSpcReduction="20000"/>
          </a:bodyPr>
          <a:lstStyle/>
          <a:p>
            <a:pPr marL="342900" marR="8255" lvl="0" indent="-342900" fontAlgn="base">
              <a:lnSpc>
                <a:spcPct val="105000"/>
              </a:lnSpc>
              <a:spcBef>
                <a:spcPts val="0"/>
              </a:spcBef>
              <a:spcAft>
                <a:spcPts val="540"/>
              </a:spcAft>
              <a:buClr>
                <a:srgbClr val="000000"/>
              </a:buClr>
              <a:buSzPts val="3200"/>
            </a:pPr>
            <a:r>
              <a:rPr lang="en-US" sz="55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The stable oxygen isotopes provide another example. </a:t>
            </a:r>
          </a:p>
          <a:p>
            <a:pPr marL="342900" marR="8255" lvl="0" indent="-342900" fontAlgn="base">
              <a:lnSpc>
                <a:spcPct val="105000"/>
              </a:lnSpc>
              <a:spcBef>
                <a:spcPts val="0"/>
              </a:spcBef>
              <a:spcAft>
                <a:spcPts val="540"/>
              </a:spcAft>
              <a:buClr>
                <a:srgbClr val="000000"/>
              </a:buClr>
              <a:buSzPts val="3200"/>
            </a:pPr>
            <a:endParaRPr lang="en-US" sz="55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8255" lvl="0" indent="-342900" fontAlgn="base">
              <a:lnSpc>
                <a:spcPct val="105000"/>
              </a:lnSpc>
              <a:spcBef>
                <a:spcPts val="0"/>
              </a:spcBef>
              <a:spcAft>
                <a:spcPts val="455"/>
              </a:spcAft>
              <a:buClr>
                <a:srgbClr val="000000"/>
              </a:buClr>
              <a:buSzPts val="3200"/>
            </a:pPr>
            <a:r>
              <a:rPr lang="en-US" sz="5500" baseline="30000" dirty="0">
                <a:solidFill>
                  <a:srgbClr val="0070C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16</a:t>
            </a:r>
            <a:r>
              <a:rPr lang="en-US" sz="5500" dirty="0">
                <a:solidFill>
                  <a:srgbClr val="0070C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O</a:t>
            </a:r>
            <a:r>
              <a:rPr lang="en-US" sz="55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is the most abundant stable O isotope. </a:t>
            </a:r>
          </a:p>
          <a:p>
            <a:pPr marL="342900" marR="8255" lvl="0" indent="-342900" fontAlgn="base">
              <a:lnSpc>
                <a:spcPct val="110000"/>
              </a:lnSpc>
              <a:spcBef>
                <a:spcPts val="0"/>
              </a:spcBef>
              <a:spcAft>
                <a:spcPts val="235"/>
              </a:spcAft>
              <a:buClr>
                <a:srgbClr val="000000"/>
              </a:buClr>
              <a:buSzPts val="3200"/>
            </a:pPr>
            <a:r>
              <a:rPr lang="en-US" sz="55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How many protons and neutrons are in </a:t>
            </a:r>
            <a:r>
              <a:rPr lang="en-US" sz="5500" baseline="300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16</a:t>
            </a:r>
            <a:r>
              <a:rPr lang="en-US" sz="55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O? </a:t>
            </a:r>
            <a:r>
              <a:rPr lang="en-US" sz="55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8 protons and 8 neutrons</a:t>
            </a:r>
          </a:p>
          <a:p>
            <a:pPr marL="342900" marR="8255" lvl="0" indent="-342900" fontAlgn="base">
              <a:lnSpc>
                <a:spcPct val="110000"/>
              </a:lnSpc>
              <a:spcBef>
                <a:spcPts val="0"/>
              </a:spcBef>
              <a:spcAft>
                <a:spcPts val="235"/>
              </a:spcAft>
              <a:buClr>
                <a:srgbClr val="000000"/>
              </a:buClr>
              <a:buSzPts val="3200"/>
            </a:pPr>
            <a:endParaRPr lang="en-US" sz="55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42545" lvl="0" indent="-342900" fontAlgn="base">
              <a:lnSpc>
                <a:spcPct val="105000"/>
              </a:lnSpc>
              <a:spcBef>
                <a:spcPts val="0"/>
              </a:spcBef>
              <a:spcAft>
                <a:spcPts val="770"/>
              </a:spcAft>
              <a:buClr>
                <a:srgbClr val="000000"/>
              </a:buClr>
              <a:buSzPts val="1800"/>
              <a:buFont typeface="Wingdings" panose="05000000000000000000" pitchFamily="2" charset="2"/>
              <a:buChar char=""/>
            </a:pPr>
            <a:r>
              <a:rPr lang="en-US" sz="5500" baseline="30000" dirty="0">
                <a:solidFill>
                  <a:srgbClr val="0070C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17</a:t>
            </a:r>
            <a:r>
              <a:rPr lang="en-US" sz="5500" dirty="0">
                <a:solidFill>
                  <a:srgbClr val="0070C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O</a:t>
            </a:r>
            <a:r>
              <a:rPr lang="en-US" sz="55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is the least abundant stable O isotope. </a:t>
            </a:r>
            <a:endParaRPr lang="en-US" sz="5500" dirty="0">
              <a:solidFill>
                <a:srgbClr val="000000"/>
              </a:solidFill>
              <a:uFill>
                <a:solidFill>
                  <a:srgbClr val="000000"/>
                </a:solidFill>
              </a:uFill>
              <a:latin typeface="Times New Roman" panose="02020603050405020304" pitchFamily="18" charset="0"/>
              <a:ea typeface="Wingdings" panose="05000000000000000000" pitchFamily="2" charset="2"/>
              <a:cs typeface="Times New Roman" panose="02020603050405020304" pitchFamily="18" charset="0"/>
            </a:endParaRPr>
          </a:p>
          <a:p>
            <a:pPr marL="342900" marR="42545" lvl="0" indent="-342900" fontAlgn="base">
              <a:lnSpc>
                <a:spcPct val="105000"/>
              </a:lnSpc>
              <a:spcBef>
                <a:spcPts val="0"/>
              </a:spcBef>
              <a:spcAft>
                <a:spcPts val="55"/>
              </a:spcAft>
              <a:buClr>
                <a:srgbClr val="000000"/>
              </a:buClr>
              <a:buSzPts val="1800"/>
              <a:buFont typeface="Wingdings" panose="05000000000000000000" pitchFamily="2" charset="2"/>
              <a:buChar char=""/>
            </a:pPr>
            <a:r>
              <a:rPr lang="en-US" sz="55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How many protons and neutrons are in </a:t>
            </a:r>
            <a:r>
              <a:rPr lang="en-US" sz="5500" baseline="300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17</a:t>
            </a:r>
            <a:r>
              <a:rPr lang="en-US" sz="55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O? </a:t>
            </a:r>
            <a:r>
              <a:rPr lang="en-US" sz="55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8 protons and 9 neutrons</a:t>
            </a:r>
          </a:p>
          <a:p>
            <a:pPr marL="342900" marR="42545" lvl="0" indent="-342900" fontAlgn="base">
              <a:lnSpc>
                <a:spcPct val="105000"/>
              </a:lnSpc>
              <a:spcBef>
                <a:spcPts val="0"/>
              </a:spcBef>
              <a:spcAft>
                <a:spcPts val="55"/>
              </a:spcAft>
              <a:buClr>
                <a:srgbClr val="000000"/>
              </a:buClr>
              <a:buSzPts val="1800"/>
              <a:buFont typeface="Wingdings" panose="05000000000000000000" pitchFamily="2" charset="2"/>
              <a:buChar char=""/>
            </a:pPr>
            <a:endParaRPr lang="en-US" sz="55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42545" lvl="0" indent="-342900" fontAlgn="base">
              <a:lnSpc>
                <a:spcPct val="107000"/>
              </a:lnSpc>
              <a:spcBef>
                <a:spcPts val="0"/>
              </a:spcBef>
              <a:spcAft>
                <a:spcPts val="540"/>
              </a:spcAft>
              <a:buClr>
                <a:srgbClr val="000000"/>
              </a:buClr>
              <a:buSzPts val="1800"/>
              <a:buFont typeface="Wingdings" panose="05000000000000000000" pitchFamily="2" charset="2"/>
              <a:buChar char=""/>
            </a:pPr>
            <a:r>
              <a:rPr lang="en-US" sz="5500" baseline="30000" dirty="0">
                <a:solidFill>
                  <a:srgbClr val="0070C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18</a:t>
            </a:r>
            <a:r>
              <a:rPr lang="en-US" sz="5500" dirty="0">
                <a:solidFill>
                  <a:srgbClr val="0070C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O</a:t>
            </a:r>
            <a:r>
              <a:rPr lang="en-US" sz="55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55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is the second most abundant stable O isotope. </a:t>
            </a:r>
          </a:p>
          <a:p>
            <a:pPr marL="342900" marR="42545" lvl="0" indent="-342900" fontAlgn="base">
              <a:lnSpc>
                <a:spcPct val="107000"/>
              </a:lnSpc>
              <a:spcBef>
                <a:spcPts val="0"/>
              </a:spcBef>
              <a:spcAft>
                <a:spcPts val="540"/>
              </a:spcAft>
              <a:buClr>
                <a:srgbClr val="000000"/>
              </a:buClr>
              <a:buSzPts val="1800"/>
              <a:buFont typeface="Wingdings" panose="05000000000000000000" pitchFamily="2" charset="2"/>
              <a:buChar char=""/>
            </a:pPr>
            <a:r>
              <a:rPr lang="en-US" sz="5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How many protons and neutrons in </a:t>
            </a:r>
            <a:r>
              <a:rPr lang="en-US" sz="55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18</a:t>
            </a:r>
            <a:r>
              <a:rPr lang="en-US" sz="5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 </a:t>
            </a:r>
            <a:r>
              <a:rPr lang="en-US" sz="55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8 protons and 10 neutrons</a:t>
            </a:r>
          </a:p>
          <a:p>
            <a:pPr marL="342900" marR="42545" lvl="0" indent="-342900" fontAlgn="base">
              <a:lnSpc>
                <a:spcPct val="107000"/>
              </a:lnSpc>
              <a:spcBef>
                <a:spcPts val="0"/>
              </a:spcBef>
              <a:spcAft>
                <a:spcPts val="540"/>
              </a:spcAft>
              <a:buClr>
                <a:srgbClr val="000000"/>
              </a:buClr>
              <a:buSzPts val="1800"/>
              <a:buFont typeface="Wingdings" panose="05000000000000000000" pitchFamily="2" charset="2"/>
              <a:buChar char=""/>
            </a:pPr>
            <a:endParaRPr lang="en-US" sz="55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42545" lvl="0" indent="-342900" fontAlgn="base">
              <a:lnSpc>
                <a:spcPct val="107000"/>
              </a:lnSpc>
              <a:spcBef>
                <a:spcPts val="0"/>
              </a:spcBef>
              <a:spcAft>
                <a:spcPts val="540"/>
              </a:spcAft>
              <a:buClr>
                <a:srgbClr val="000000"/>
              </a:buClr>
              <a:buSzPts val="1800"/>
              <a:buFont typeface="Wingdings" panose="05000000000000000000" pitchFamily="2" charset="2"/>
              <a:buChar char=""/>
            </a:pPr>
            <a:endParaRPr lang="en-US" sz="55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42545" lvl="0" indent="-342900" fontAlgn="base">
              <a:lnSpc>
                <a:spcPct val="107000"/>
              </a:lnSpc>
              <a:spcBef>
                <a:spcPts val="0"/>
              </a:spcBef>
              <a:spcAft>
                <a:spcPts val="540"/>
              </a:spcAft>
              <a:buClr>
                <a:srgbClr val="000000"/>
              </a:buClr>
              <a:buSzPts val="1800"/>
              <a:buFont typeface="Wingdings" panose="05000000000000000000" pitchFamily="2" charset="2"/>
              <a:buChar char=""/>
            </a:pPr>
            <a:endParaRPr lang="en-US" sz="55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0" marR="42545" lvl="0" indent="0" fontAlgn="base">
              <a:lnSpc>
                <a:spcPct val="107000"/>
              </a:lnSpc>
              <a:spcBef>
                <a:spcPts val="0"/>
              </a:spcBef>
              <a:spcAft>
                <a:spcPts val="540"/>
              </a:spcAft>
              <a:buClr>
                <a:srgbClr val="000000"/>
              </a:buClr>
              <a:buSzPts val="1800"/>
              <a:buNone/>
            </a:pPr>
            <a:endParaRPr lang="en-US" sz="55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96520" lvl="0" indent="-342900" fontAlgn="base">
              <a:lnSpc>
                <a:spcPct val="105000"/>
              </a:lnSpc>
              <a:spcBef>
                <a:spcPts val="0"/>
              </a:spcBef>
              <a:spcAft>
                <a:spcPts val="735"/>
              </a:spcAft>
              <a:buClr>
                <a:srgbClr val="000000"/>
              </a:buClr>
              <a:buSzPts val="3200"/>
            </a:pPr>
            <a:r>
              <a:rPr lang="en-US" sz="55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Most elements exist in nature as a mixture of isotopes.</a:t>
            </a:r>
          </a:p>
          <a:p>
            <a:pPr marL="0" marR="96520" lvl="0" indent="0" fontAlgn="base">
              <a:lnSpc>
                <a:spcPct val="105000"/>
              </a:lnSpc>
              <a:spcBef>
                <a:spcPts val="0"/>
              </a:spcBef>
              <a:spcAft>
                <a:spcPts val="735"/>
              </a:spcAft>
              <a:buClr>
                <a:srgbClr val="000000"/>
              </a:buClr>
              <a:buSzPts val="3200"/>
              <a:buNone/>
            </a:pPr>
            <a:r>
              <a:rPr lang="en-US" sz="55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a:t>
            </a:r>
          </a:p>
          <a:p>
            <a:pPr marL="342900" marR="96520" lvl="0" indent="-342900" fontAlgn="base">
              <a:lnSpc>
                <a:spcPct val="105000"/>
              </a:lnSpc>
              <a:spcBef>
                <a:spcPts val="0"/>
              </a:spcBef>
              <a:spcAft>
                <a:spcPts val="255"/>
              </a:spcAft>
              <a:buClr>
                <a:srgbClr val="000000"/>
              </a:buClr>
              <a:buSzPts val="3200"/>
            </a:pPr>
            <a:r>
              <a:rPr lang="en-US" sz="55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The </a:t>
            </a:r>
            <a:r>
              <a:rPr lang="en-US" sz="5500" b="1" u="sng"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atomic mass</a:t>
            </a:r>
            <a:r>
              <a:rPr lang="en-US" sz="55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of an element is the average of all the atomic masses of the isotopes. </a:t>
            </a:r>
          </a:p>
          <a:p>
            <a:pPr marL="1124585" lvl="0" indent="-286385">
              <a:lnSpc>
                <a:spcPct val="110000"/>
              </a:lnSpc>
              <a:spcBef>
                <a:spcPts val="0"/>
              </a:spcBef>
              <a:spcAft>
                <a:spcPts val="605"/>
              </a:spcAft>
            </a:pPr>
            <a:r>
              <a:rPr lang="en-US" sz="5500" dirty="0">
                <a:solidFill>
                  <a:srgbClr val="000000"/>
                </a:solidFill>
                <a:latin typeface="Arial" panose="020B0604020202020204" pitchFamily="34" charset="0"/>
                <a:ea typeface="Arial" panose="020B0604020202020204" pitchFamily="34" charset="0"/>
              </a:rPr>
              <a:t>an isotopes contribution is determined by its relative abundance.</a:t>
            </a:r>
            <a:endParaRPr lang="en-US" sz="18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42545" lvl="0" indent="-342900" fontAlgn="base">
              <a:lnSpc>
                <a:spcPct val="107000"/>
              </a:lnSpc>
              <a:spcBef>
                <a:spcPts val="0"/>
              </a:spcBef>
              <a:spcAft>
                <a:spcPts val="540"/>
              </a:spcAft>
              <a:buClr>
                <a:srgbClr val="000000"/>
              </a:buClr>
              <a:buSzPts val="1800"/>
              <a:buFont typeface="Wingdings" panose="05000000000000000000" pitchFamily="2" charset="2"/>
              <a:buChar char=""/>
            </a:pPr>
            <a:r>
              <a:rPr lang="en-US" sz="18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3716357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83" y="109958"/>
            <a:ext cx="10515600" cy="1088537"/>
          </a:xfrm>
        </p:spPr>
        <p:txBody>
          <a:bodyPr>
            <a:normAutofit fontScale="90000"/>
          </a:bodyPr>
          <a:lstStyle/>
          <a:p>
            <a:pPr marL="12700" marR="0" indent="-6350">
              <a:lnSpc>
                <a:spcPct val="108000"/>
              </a:lnSpc>
              <a:spcBef>
                <a:spcPts val="0"/>
              </a:spcBef>
              <a:spcAft>
                <a:spcPts val="1275"/>
              </a:spcAft>
            </a:pPr>
            <a:r>
              <a:rPr 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The Atomic Weight Scale and Atomic Weights </a:t>
            </a:r>
            <a:br>
              <a:rPr 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br>
            <a:endParaRPr lang="en-US" dirty="0">
              <a:solidFill>
                <a:srgbClr val="FF0000"/>
              </a:solidFill>
              <a:latin typeface="Times New Roman" panose="02020603050405020304" pitchFamily="18" charset="0"/>
              <a:cs typeface="Times New Roman" panose="02020603050405020304" pitchFamily="18" charset="0"/>
            </a:endParaRPr>
          </a:p>
        </p:txBody>
      </p:sp>
      <p:sp>
        <p:nvSpPr>
          <p:cNvPr id="6" name="Rectangle 2"/>
          <p:cNvSpPr>
            <a:spLocks noGrp="1" noChangeArrowheads="1"/>
          </p:cNvSpPr>
          <p:nvPr>
            <p:ph idx="1"/>
          </p:nvPr>
        </p:nvSpPr>
        <p:spPr bwMode="auto">
          <a:xfrm>
            <a:off x="148883" y="504751"/>
            <a:ext cx="11826871" cy="6090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696" tIns="0" rIns="0" bIns="179331"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If we define the mass of </a:t>
            </a:r>
            <a:r>
              <a:rPr kumimoji="0" lang="en-US" altLang="en-US" sz="2400" b="0" i="0" u="none" strike="noStrike" cap="none" normalizeH="0" baseline="3000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12</a:t>
            </a:r>
            <a:r>
              <a:rPr kumimoji="0" lang="en-US" altLang="en-US" sz="24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 as exactly 12 </a:t>
            </a:r>
            <a:r>
              <a:rPr kumimoji="0" lang="en-US" altLang="en-US" sz="2400" b="0" i="0" u="none" strike="noStrike" cap="none" normalizeH="0" baseline="0" dirty="0">
                <a:ln>
                  <a:noFill/>
                </a:ln>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atomic mass units (</a:t>
            </a:r>
            <a:r>
              <a:rPr kumimoji="0" lang="en-US" altLang="en-US" sz="2400" b="0" i="0" u="none" strike="noStrike" cap="none" normalizeH="0" baseline="0" dirty="0" err="1">
                <a:ln>
                  <a:noFill/>
                </a:ln>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amu</a:t>
            </a:r>
            <a:r>
              <a:rPr kumimoji="0" lang="en-US" altLang="en-US" sz="2400" b="0" i="0" u="none" strike="noStrike" cap="none" normalizeH="0" baseline="0" dirty="0">
                <a:ln>
                  <a:noFill/>
                </a:ln>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a:t>
            </a:r>
            <a:r>
              <a:rPr kumimoji="0" lang="en-US" altLang="en-US" sz="2400" b="0" i="0" u="none" strike="noStrike" cap="none" normalizeH="0" dirty="0">
                <a:ln>
                  <a:noFill/>
                </a:ln>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then it</a:t>
            </a:r>
            <a:r>
              <a:rPr kumimoji="0" lang="en-US" altLang="en-US" sz="2400" b="0" i="0" u="none" strike="noStrike" cap="none" normalizeH="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is possible to establish a relative weight scale for atoms.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1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amu</a:t>
            </a:r>
            <a:r>
              <a:rPr kumimoji="0" lang="en-US" altLang="en-US" sz="24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(1/12) mass of </a:t>
            </a:r>
            <a:r>
              <a:rPr kumimoji="0" lang="en-US" altLang="en-US" sz="2400" b="0" i="0" u="none" strike="noStrike" cap="none" normalizeH="0" baseline="3000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12</a:t>
            </a:r>
            <a:r>
              <a:rPr kumimoji="0" lang="en-US" altLang="en-US" sz="24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 by definition – What is the mass of an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amu</a:t>
            </a:r>
            <a:r>
              <a:rPr kumimoji="0" lang="en-US" altLang="en-US" sz="24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in grams? </a:t>
            </a:r>
            <a:endParaRPr kumimoji="0" lang="en-US" altLang="en-US" sz="2400" b="0" i="0" u="none" strike="noStrike" cap="none" normalizeH="0" baseline="0" dirty="0">
              <a:ln>
                <a:noFill/>
              </a:ln>
              <a:solidFill>
                <a:srgbClr val="FF6600"/>
              </a:solidFill>
              <a:effectLst/>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Example 1-1</a:t>
            </a:r>
            <a:r>
              <a:rPr kumimoji="0" lang="en-US" altLang="en-US" sz="24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Calculate the number of atomic mass units in one gram. </a:t>
            </a:r>
            <a:endPar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The mass of one </a:t>
            </a:r>
            <a:r>
              <a:rPr kumimoji="0" lang="en-US" altLang="en-US" sz="2400" b="0" i="0" u="none" strike="noStrike" cap="none" normalizeH="0" baseline="3000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31</a:t>
            </a:r>
            <a:r>
              <a:rPr kumimoji="0" lang="en-US" altLang="en-US" sz="24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 atom has been experimentally determined to be 30.99376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amu</a:t>
            </a:r>
            <a:r>
              <a:rPr kumimoji="0" lang="en-US" altLang="en-US" sz="24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mol</a:t>
            </a:r>
            <a:r>
              <a:rPr kumimoji="0" lang="en-US" altLang="en-US" sz="24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of </a:t>
            </a:r>
            <a:r>
              <a:rPr kumimoji="0" lang="en-US" altLang="en-US" sz="2400" b="0" i="0" u="none" strike="noStrike" cap="none" normalizeH="0" baseline="3000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31</a:t>
            </a:r>
            <a:r>
              <a:rPr kumimoji="0" lang="en-US" altLang="en-US" sz="24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 atoms has a mass of 30.99376 g.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altLang="en-US" sz="2400"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endParaRPr>
          </a:p>
          <a:p>
            <a:pPr marL="0" lvl="0" indent="0">
              <a:lnSpc>
                <a:spcPct val="100000"/>
              </a:lnSpc>
              <a:buNone/>
            </a:pPr>
            <a:r>
              <a:rPr kumimoji="0" lang="en-US" altLang="en-US" sz="2400" b="0" i="0" u="none" strike="noStrike" cap="none" normalizeH="0" baseline="0" dirty="0">
                <a:ln>
                  <a:noFill/>
                </a:ln>
                <a:solidFill>
                  <a:srgbClr val="000000"/>
                </a:solidFill>
                <a:effectLst/>
                <a:latin typeface="Times New Roman" panose="02020603050405020304" pitchFamily="18" charset="0"/>
                <a:ea typeface="Cambria Math" panose="02040503050406030204" pitchFamily="18" charset="0"/>
                <a:cs typeface="Times New Roman" panose="02020603050405020304" pitchFamily="18" charset="0"/>
              </a:rPr>
              <a:t>   ( 1g ) * ( 6.0233* 10</a:t>
            </a:r>
            <a:r>
              <a:rPr kumimoji="0" lang="en-US" altLang="en-US" sz="2400" b="0" i="0" u="none" strike="noStrike" cap="none" normalizeH="0" baseline="30000" dirty="0">
                <a:ln>
                  <a:noFill/>
                </a:ln>
                <a:solidFill>
                  <a:srgbClr val="000000"/>
                </a:solidFill>
                <a:effectLst/>
                <a:latin typeface="Times New Roman" panose="02020603050405020304" pitchFamily="18" charset="0"/>
                <a:ea typeface="Cambria Math" panose="02040503050406030204" pitchFamily="18" charset="0"/>
                <a:cs typeface="Times New Roman" panose="02020603050405020304" pitchFamily="18" charset="0"/>
              </a:rPr>
              <a:t>23 </a:t>
            </a:r>
            <a:r>
              <a:rPr kumimoji="0" lang="en-US" altLang="en-US" sz="2400" b="0" i="0" u="none" strike="noStrike" cap="none" normalizeH="0" dirty="0">
                <a:ln>
                  <a:noFill/>
                </a:ln>
                <a:solidFill>
                  <a:srgbClr val="000000"/>
                </a:solidFill>
                <a:effectLst/>
                <a:latin typeface="Times New Roman" panose="02020603050405020304" pitchFamily="18" charset="0"/>
                <a:ea typeface="Cambria Math" panose="02040503050406030204" pitchFamily="18" charset="0"/>
                <a:cs typeface="Times New Roman" panose="02020603050405020304" pitchFamily="18" charset="0"/>
              </a:rPr>
              <a:t> </a:t>
            </a:r>
            <a:r>
              <a:rPr kumimoji="0" lang="en-US" altLang="en-US" sz="2400" b="0" i="0" u="none" strike="noStrike" cap="none" normalizeH="0" baseline="30000" dirty="0">
                <a:ln>
                  <a:noFill/>
                </a:ln>
                <a:solidFill>
                  <a:srgbClr val="000000"/>
                </a:solidFill>
                <a:effectLst/>
                <a:latin typeface="Times New Roman" panose="02020603050405020304" pitchFamily="18" charset="0"/>
                <a:ea typeface="Cambria Math" panose="02040503050406030204" pitchFamily="18" charset="0"/>
                <a:cs typeface="Times New Roman" panose="02020603050405020304" pitchFamily="18" charset="0"/>
              </a:rPr>
              <a:t>31</a:t>
            </a:r>
            <a:r>
              <a:rPr kumimoji="0" lang="en-US" altLang="en-US" sz="2400" b="0" i="0" u="none" strike="noStrike" cap="none" normalizeH="0" dirty="0">
                <a:ln>
                  <a:noFill/>
                </a:ln>
                <a:solidFill>
                  <a:srgbClr val="000000"/>
                </a:solidFill>
                <a:effectLst/>
                <a:latin typeface="Times New Roman" panose="02020603050405020304" pitchFamily="18" charset="0"/>
                <a:ea typeface="Cambria Math" panose="02040503050406030204" pitchFamily="18" charset="0"/>
                <a:cs typeface="Times New Roman" panose="02020603050405020304" pitchFamily="18" charset="0"/>
              </a:rPr>
              <a:t>P atom / 30.99376 g ) ( 30.99376 </a:t>
            </a:r>
            <a:r>
              <a:rPr kumimoji="0" lang="en-US" altLang="en-US" sz="2400" b="0" i="0" u="none" strike="noStrike" cap="none" normalizeH="0" dirty="0" err="1">
                <a:ln>
                  <a:noFill/>
                </a:ln>
                <a:solidFill>
                  <a:srgbClr val="000000"/>
                </a:solidFill>
                <a:effectLst/>
                <a:latin typeface="Times New Roman" panose="02020603050405020304" pitchFamily="18" charset="0"/>
                <a:ea typeface="Cambria Math" panose="02040503050406030204" pitchFamily="18" charset="0"/>
                <a:cs typeface="Times New Roman" panose="02020603050405020304" pitchFamily="18" charset="0"/>
              </a:rPr>
              <a:t>amu</a:t>
            </a:r>
            <a:r>
              <a:rPr kumimoji="0" lang="en-US" altLang="en-US" sz="2400" b="0" i="0" u="none" strike="noStrike" cap="none" normalizeH="0" dirty="0">
                <a:ln>
                  <a:noFill/>
                </a:ln>
                <a:solidFill>
                  <a:srgbClr val="000000"/>
                </a:solidFill>
                <a:effectLst/>
                <a:latin typeface="Times New Roman" panose="02020603050405020304" pitchFamily="18" charset="0"/>
                <a:ea typeface="Cambria Math" panose="02040503050406030204" pitchFamily="18" charset="0"/>
                <a:cs typeface="Times New Roman" panose="02020603050405020304" pitchFamily="18" charset="0"/>
              </a:rPr>
              <a:t> / </a:t>
            </a:r>
            <a:r>
              <a:rPr lang="en-US" altLang="en-US" sz="2400" baseline="30000"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a:t>31</a:t>
            </a:r>
            <a:r>
              <a:rPr lang="en-US" altLang="en-US" sz="2400"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a:t>P atom )</a:t>
            </a:r>
            <a:endParaRPr kumimoji="0" lang="en-US" altLang="en-US" sz="2400" b="0" i="0" u="none" strike="noStrike" cap="none" normalizeH="0" baseline="30000" dirty="0">
              <a:ln>
                <a:noFill/>
              </a:ln>
              <a:solidFill>
                <a:srgbClr val="000000"/>
              </a:solidFill>
              <a:effectLst/>
              <a:latin typeface="Times New Roman" panose="02020603050405020304" pitchFamily="18" charset="0"/>
              <a:ea typeface="Cambria Math" panose="020405030504060302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endParaRPr>
          </a:p>
          <a:p>
            <a:pPr marL="0" lvl="0" indent="0">
              <a:lnSpc>
                <a:spcPct val="100000"/>
              </a:lnSpc>
              <a:buNone/>
            </a:pPr>
            <a:r>
              <a:rPr lang="en-US" altLang="en-US" sz="2400"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a:t>    = 6.022 * 10</a:t>
            </a:r>
            <a:r>
              <a:rPr lang="en-US" altLang="en-US" sz="2400" baseline="30000"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a:t>23  </a:t>
            </a:r>
            <a:r>
              <a:rPr lang="en-US" altLang="en-US" sz="2400" dirty="0" err="1">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a:t>amu</a:t>
            </a:r>
            <a:endParaRPr lang="en-US" altLang="en-US" sz="2400"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Thus </a:t>
            </a:r>
            <a:r>
              <a:rPr kumimoji="0" lang="en-US" altLang="en-US" sz="3600" b="0" i="0" u="none" strike="noStrike" cap="none" normalizeH="0" baseline="0" dirty="0">
                <a:ln>
                  <a:noFill/>
                </a:ln>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1.00 g = 6.022 x 10</a:t>
            </a:r>
            <a:r>
              <a:rPr kumimoji="0" lang="en-US" altLang="en-US" sz="3600" b="0" i="0" u="none" strike="noStrike" cap="none" normalizeH="0" baseline="30000" dirty="0">
                <a:ln>
                  <a:noFill/>
                </a:ln>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23 </a:t>
            </a:r>
            <a:r>
              <a:rPr kumimoji="0" lang="en-US" altLang="en-US" sz="3600" b="0" i="0" u="none" strike="noStrike" cap="none" normalizeH="0" baseline="0" dirty="0" err="1">
                <a:ln>
                  <a:noFill/>
                </a:ln>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amu</a:t>
            </a:r>
            <a:r>
              <a:rPr kumimoji="0" lang="en-US" altLang="en-US" sz="3600" b="0" i="0" u="none" strike="noStrike" cap="none" normalizeH="0" baseline="0" dirty="0">
                <a:ln>
                  <a:noFill/>
                </a:ln>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a:t>
            </a:r>
            <a:endParaRPr kumimoji="0" lang="en-US" altLang="en-US" sz="36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a:t>
            </a:r>
            <a:endParaRPr kumimoji="0" lang="en-US" altLang="en-US" sz="36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This is always true and provides the conversion factor between grams and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amu</a:t>
            </a:r>
            <a:r>
              <a:rPr kumimoji="0" lang="en-US" altLang="en-US" sz="24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p>
        </p:txBody>
      </p:sp>
    </p:spTree>
    <p:extLst>
      <p:ext uri="{BB962C8B-B14F-4D97-AF65-F5344CB8AC3E}">
        <p14:creationId xmlns:p14="http://schemas.microsoft.com/office/powerpoint/2010/main" val="3098103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0075"/>
          </a:xfrm>
        </p:spPr>
        <p:txBody>
          <a:bodyPr>
            <a:normAutofit fontScale="90000"/>
          </a:bodyPr>
          <a:lstStyle/>
          <a:p>
            <a:pPr marL="12700" marR="0" indent="-6350">
              <a:lnSpc>
                <a:spcPct val="108000"/>
              </a:lnSpc>
              <a:spcBef>
                <a:spcPts val="0"/>
              </a:spcBef>
              <a:spcAft>
                <a:spcPts val="2140"/>
              </a:spcAft>
            </a:pPr>
            <a:r>
              <a:rPr lang="en-US" b="1" dirty="0">
                <a:solidFill>
                  <a:srgbClr val="FF6600"/>
                </a:solidFill>
                <a:latin typeface="Arial" panose="020B0604020202020204" pitchFamily="34" charset="0"/>
                <a:ea typeface="Arial" panose="020B0604020202020204" pitchFamily="34" charset="0"/>
              </a:rPr>
              <a:t>Atomic Weights </a:t>
            </a:r>
            <a:br>
              <a:rPr lang="en-US" b="1" dirty="0">
                <a:solidFill>
                  <a:srgbClr val="FF6600"/>
                </a:solidFill>
                <a:latin typeface="Arial" panose="020B0604020202020204" pitchFamily="34" charset="0"/>
                <a:ea typeface="Arial" panose="020B0604020202020204" pitchFamily="34" charset="0"/>
              </a:rPr>
            </a:br>
            <a:endParaRPr lang="en-US" dirty="0"/>
          </a:p>
        </p:txBody>
      </p:sp>
      <p:sp>
        <p:nvSpPr>
          <p:cNvPr id="3" name="Content Placeholder 2"/>
          <p:cNvSpPr>
            <a:spLocks noGrp="1"/>
          </p:cNvSpPr>
          <p:nvPr>
            <p:ph idx="1"/>
          </p:nvPr>
        </p:nvSpPr>
        <p:spPr>
          <a:xfrm>
            <a:off x="228600" y="685800"/>
            <a:ext cx="11684000" cy="5892800"/>
          </a:xfrm>
        </p:spPr>
        <p:txBody>
          <a:bodyPr>
            <a:noAutofit/>
          </a:bodyPr>
          <a:lstStyle/>
          <a:p>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The atomic weight of an element is the weighted average of the masses of its </a:t>
            </a:r>
            <a:r>
              <a:rPr lang="en-US" sz="2400" dirty="0">
                <a:latin typeface="Times New Roman" panose="02020603050405020304" pitchFamily="18" charset="0"/>
                <a:cs typeface="Times New Roman" panose="02020603050405020304" pitchFamily="18" charset="0"/>
              </a:rPr>
              <a:t>stable isotopes.</a:t>
            </a:r>
          </a:p>
          <a:p>
            <a:pPr marL="0" marR="0">
              <a:lnSpc>
                <a:spcPct val="107000"/>
              </a:lnSpc>
              <a:spcBef>
                <a:spcPts val="0"/>
              </a:spcBef>
              <a:spcAft>
                <a:spcPts val="2095"/>
              </a:spcAft>
              <a:tabLst>
                <a:tab pos="3533140" algn="ctr"/>
                <a:tab pos="6294755" algn="ctr"/>
              </a:tabLst>
            </a:pPr>
            <a:r>
              <a:rPr lang="en-US" sz="24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Example 1-2: </a:t>
            </a:r>
            <a:r>
              <a:rPr lang="en-US" sz="24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Naturally occurring Cu consists of 2 isotopes.  It is 69.1% Cu with a mass of 62.9 </a:t>
            </a:r>
            <a:r>
              <a:rPr lang="en-US" sz="24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amu</a:t>
            </a:r>
            <a:r>
              <a:rPr lang="en-US" sz="24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and 30.9% </a:t>
            </a:r>
            <a:r>
              <a:rPr lang="en-US" sz="2400" b="1" baseline="30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65</a:t>
            </a:r>
            <a:r>
              <a:rPr lang="en-US" sz="24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Cu, which has a mass of 64.9 </a:t>
            </a:r>
            <a:r>
              <a:rPr lang="en-US" sz="24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amu</a:t>
            </a:r>
            <a:r>
              <a:rPr lang="en-US" sz="24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Calculate the atomic weight of Cu to one decimal place. </a:t>
            </a:r>
            <a:endPar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1750" marR="0">
              <a:lnSpc>
                <a:spcPct val="107000"/>
              </a:lnSpc>
              <a:spcBef>
                <a:spcPts val="0"/>
              </a:spcBef>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atomic weight  </a:t>
            </a:r>
            <a:r>
              <a:rPr lang="en-US" sz="2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(0.691)(62.9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amu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(0.309)(64.9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amu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0" marR="0" indent="0">
              <a:lnSpc>
                <a:spcPct val="107000"/>
              </a:lnSpc>
              <a:spcBef>
                <a:spcPts val="0"/>
              </a:spcBef>
              <a:spcAft>
                <a:spcPts val="0"/>
              </a:spcAft>
              <a:buNone/>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Atomic weight = 63.5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amu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for cupper</a:t>
            </a:r>
          </a:p>
          <a:p>
            <a:r>
              <a:rPr lang="en-US" sz="2400" dirty="0">
                <a:solidFill>
                  <a:srgbClr val="0070C0"/>
                </a:solidFill>
                <a:latin typeface="Times New Roman" panose="02020603050405020304" pitchFamily="18" charset="0"/>
                <a:cs typeface="Times New Roman" panose="02020603050405020304" pitchFamily="18" charset="0"/>
              </a:rPr>
              <a:t>Example 1-3: </a:t>
            </a:r>
            <a:r>
              <a:rPr lang="en-US" sz="2400" b="1" dirty="0">
                <a:latin typeface="Times New Roman" panose="02020603050405020304" pitchFamily="18" charset="0"/>
                <a:cs typeface="Times New Roman" panose="02020603050405020304" pitchFamily="18" charset="0"/>
              </a:rPr>
              <a:t>Naturally occurring chromium consists of four isotopes.  It is 4.31%  </a:t>
            </a:r>
            <a:r>
              <a:rPr lang="en-US" sz="2400" b="1" baseline="30000" dirty="0">
                <a:latin typeface="Times New Roman" panose="02020603050405020304" pitchFamily="18" charset="0"/>
                <a:cs typeface="Times New Roman" panose="02020603050405020304" pitchFamily="18" charset="0"/>
              </a:rPr>
              <a:t>50</a:t>
            </a:r>
            <a:r>
              <a:rPr lang="en-US" sz="2400" b="1" dirty="0">
                <a:latin typeface="Times New Roman" panose="02020603050405020304" pitchFamily="18" charset="0"/>
                <a:cs typeface="Times New Roman" panose="02020603050405020304" pitchFamily="18" charset="0"/>
              </a:rPr>
              <a:t>Cr,  mass = 49.946 </a:t>
            </a:r>
            <a:r>
              <a:rPr lang="en-US" sz="2400" b="1" dirty="0" err="1">
                <a:latin typeface="Times New Roman" panose="02020603050405020304" pitchFamily="18" charset="0"/>
                <a:cs typeface="Times New Roman" panose="02020603050405020304" pitchFamily="18" charset="0"/>
              </a:rPr>
              <a:t>amu</a:t>
            </a:r>
            <a:r>
              <a:rPr lang="en-US" sz="2400" b="1" dirty="0">
                <a:latin typeface="Times New Roman" panose="02020603050405020304" pitchFamily="18" charset="0"/>
                <a:cs typeface="Times New Roman" panose="02020603050405020304" pitchFamily="18" charset="0"/>
              </a:rPr>
              <a:t>, 83.76% </a:t>
            </a:r>
            <a:r>
              <a:rPr lang="en-US" sz="2400" b="1" baseline="30000" dirty="0">
                <a:latin typeface="Times New Roman" panose="02020603050405020304" pitchFamily="18" charset="0"/>
                <a:cs typeface="Times New Roman" panose="02020603050405020304" pitchFamily="18" charset="0"/>
              </a:rPr>
              <a:t>52</a:t>
            </a:r>
            <a:r>
              <a:rPr lang="en-US" sz="2400" b="1" dirty="0">
                <a:latin typeface="Times New Roman" panose="02020603050405020304" pitchFamily="18" charset="0"/>
                <a:cs typeface="Times New Roman" panose="02020603050405020304" pitchFamily="18" charset="0"/>
              </a:rPr>
              <a:t>Cr, mass = 51.941 </a:t>
            </a:r>
            <a:r>
              <a:rPr lang="en-US" sz="2400" b="1" dirty="0" err="1">
                <a:latin typeface="Times New Roman" panose="02020603050405020304" pitchFamily="18" charset="0"/>
                <a:cs typeface="Times New Roman" panose="02020603050405020304" pitchFamily="18" charset="0"/>
              </a:rPr>
              <a:t>amu</a:t>
            </a:r>
            <a:r>
              <a:rPr lang="en-US" sz="2400" b="1" dirty="0">
                <a:latin typeface="Times New Roman" panose="02020603050405020304" pitchFamily="18" charset="0"/>
                <a:cs typeface="Times New Roman" panose="02020603050405020304" pitchFamily="18" charset="0"/>
              </a:rPr>
              <a:t>, 9.55% </a:t>
            </a:r>
            <a:r>
              <a:rPr lang="en-US" sz="2400" b="1" baseline="30000" dirty="0">
                <a:latin typeface="Times New Roman" panose="02020603050405020304" pitchFamily="18" charset="0"/>
                <a:cs typeface="Times New Roman" panose="02020603050405020304" pitchFamily="18" charset="0"/>
              </a:rPr>
              <a:t>53</a:t>
            </a:r>
            <a:r>
              <a:rPr lang="en-US" sz="2400" b="1" dirty="0">
                <a:latin typeface="Times New Roman" panose="02020603050405020304" pitchFamily="18" charset="0"/>
                <a:cs typeface="Times New Roman" panose="02020603050405020304" pitchFamily="18" charset="0"/>
              </a:rPr>
              <a:t>Cr, mass = 52.941 </a:t>
            </a:r>
            <a:r>
              <a:rPr lang="en-US" sz="2400" b="1" dirty="0" err="1">
                <a:latin typeface="Times New Roman" panose="02020603050405020304" pitchFamily="18" charset="0"/>
                <a:cs typeface="Times New Roman" panose="02020603050405020304" pitchFamily="18" charset="0"/>
              </a:rPr>
              <a:t>amu</a:t>
            </a:r>
            <a:r>
              <a:rPr lang="en-US" sz="2400" b="1" dirty="0">
                <a:latin typeface="Times New Roman" panose="02020603050405020304" pitchFamily="18" charset="0"/>
                <a:cs typeface="Times New Roman" panose="02020603050405020304" pitchFamily="18" charset="0"/>
              </a:rPr>
              <a:t>, and 2.38% </a:t>
            </a:r>
            <a:r>
              <a:rPr lang="en-US" sz="2400" b="1" baseline="30000" dirty="0">
                <a:latin typeface="Times New Roman" panose="02020603050405020304" pitchFamily="18" charset="0"/>
                <a:cs typeface="Times New Roman" panose="02020603050405020304" pitchFamily="18" charset="0"/>
              </a:rPr>
              <a:t>54</a:t>
            </a:r>
            <a:r>
              <a:rPr lang="en-US" sz="2400" b="1" dirty="0">
                <a:latin typeface="Times New Roman" panose="02020603050405020304" pitchFamily="18" charset="0"/>
                <a:cs typeface="Times New Roman" panose="02020603050405020304" pitchFamily="18" charset="0"/>
              </a:rPr>
              <a:t>Cr, mass = 53.939 </a:t>
            </a:r>
            <a:r>
              <a:rPr lang="en-US" sz="2400" b="1" dirty="0" err="1">
                <a:latin typeface="Times New Roman" panose="02020603050405020304" pitchFamily="18" charset="0"/>
                <a:cs typeface="Times New Roman" panose="02020603050405020304" pitchFamily="18" charset="0"/>
              </a:rPr>
              <a:t>amu</a:t>
            </a:r>
            <a:r>
              <a:rPr lang="en-US" sz="2400" b="1" dirty="0">
                <a:latin typeface="Times New Roman" panose="02020603050405020304" pitchFamily="18" charset="0"/>
                <a:cs typeface="Times New Roman" panose="02020603050405020304" pitchFamily="18" charset="0"/>
              </a:rPr>
              <a:t>.  Calculate the atomic weight of chromium. </a:t>
            </a:r>
          </a:p>
          <a:p>
            <a:pPr algn="ctr"/>
            <a:r>
              <a:rPr lang="en-US" sz="2400" dirty="0">
                <a:solidFill>
                  <a:srgbClr val="0070C0"/>
                </a:solidFill>
                <a:latin typeface="Times New Roman" panose="02020603050405020304" pitchFamily="18" charset="0"/>
                <a:cs typeface="Times New Roman" panose="02020603050405020304" pitchFamily="18" charset="0"/>
              </a:rPr>
              <a:t>You </a:t>
            </a:r>
            <a:r>
              <a:rPr lang="en-US" sz="2400" b="1" i="1" dirty="0">
                <a:solidFill>
                  <a:srgbClr val="0070C0"/>
                </a:solidFill>
                <a:latin typeface="Times New Roman" panose="02020603050405020304" pitchFamily="18" charset="0"/>
                <a:cs typeface="Times New Roman" panose="02020603050405020304" pitchFamily="18" charset="0"/>
              </a:rPr>
              <a:t>do it!</a:t>
            </a:r>
          </a:p>
          <a:p>
            <a:pPr lvl="0"/>
            <a:r>
              <a:rPr lang="en-US" sz="2400" b="1" i="1" dirty="0">
                <a:solidFill>
                  <a:srgbClr val="0070C0"/>
                </a:solidFill>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Example 1-4: </a:t>
            </a:r>
            <a:r>
              <a:rPr lang="en-US" sz="2400" dirty="0">
                <a:solidFill>
                  <a:prstClr val="black"/>
                </a:solidFill>
                <a:latin typeface="Times New Roman" panose="02020603050405020304" pitchFamily="18" charset="0"/>
                <a:cs typeface="Times New Roman" panose="02020603050405020304" pitchFamily="18" charset="0"/>
              </a:rPr>
              <a:t>The atomic weight of boron is 10.811 </a:t>
            </a:r>
            <a:r>
              <a:rPr lang="en-US" sz="2400" dirty="0" err="1">
                <a:solidFill>
                  <a:prstClr val="black"/>
                </a:solidFill>
                <a:latin typeface="Times New Roman" panose="02020603050405020304" pitchFamily="18" charset="0"/>
                <a:cs typeface="Times New Roman" panose="02020603050405020304" pitchFamily="18" charset="0"/>
              </a:rPr>
              <a:t>amu</a:t>
            </a:r>
            <a:r>
              <a:rPr lang="en-US" sz="2400" dirty="0">
                <a:solidFill>
                  <a:prstClr val="black"/>
                </a:solidFill>
                <a:latin typeface="Times New Roman" panose="02020603050405020304" pitchFamily="18" charset="0"/>
                <a:cs typeface="Times New Roman" panose="02020603050405020304" pitchFamily="18" charset="0"/>
              </a:rPr>
              <a:t>. The masses of the two naturally occurring </a:t>
            </a:r>
            <a:r>
              <a:rPr lang="en-US" sz="2400" dirty="0" err="1">
                <a:solidFill>
                  <a:prstClr val="black"/>
                </a:solidFill>
                <a:latin typeface="Times New Roman" panose="02020603050405020304" pitchFamily="18" charset="0"/>
                <a:cs typeface="Times New Roman" panose="02020603050405020304" pitchFamily="18" charset="0"/>
              </a:rPr>
              <a:t>isotops</a:t>
            </a:r>
            <a:r>
              <a:rPr lang="en-US" sz="2400" dirty="0">
                <a:solidFill>
                  <a:prstClr val="black"/>
                </a:solidFill>
                <a:latin typeface="Times New Roman" panose="02020603050405020304" pitchFamily="18" charset="0"/>
                <a:cs typeface="Times New Roman" panose="02020603050405020304" pitchFamily="18" charset="0"/>
              </a:rPr>
              <a:t> 10B and 11B are 10.013 and 11.009 </a:t>
            </a:r>
            <a:r>
              <a:rPr lang="en-US" sz="2400" dirty="0" err="1">
                <a:solidFill>
                  <a:prstClr val="black"/>
                </a:solidFill>
                <a:latin typeface="Times New Roman" panose="02020603050405020304" pitchFamily="18" charset="0"/>
                <a:cs typeface="Times New Roman" panose="02020603050405020304" pitchFamily="18" charset="0"/>
              </a:rPr>
              <a:t>amu</a:t>
            </a:r>
            <a:r>
              <a:rPr lang="en-US" sz="2400" dirty="0">
                <a:solidFill>
                  <a:prstClr val="black"/>
                </a:solidFill>
                <a:latin typeface="Times New Roman" panose="02020603050405020304" pitchFamily="18" charset="0"/>
                <a:cs typeface="Times New Roman" panose="02020603050405020304" pitchFamily="18" charset="0"/>
              </a:rPr>
              <a:t>, respectively. Calculate the fraction and percentage of each isotope</a:t>
            </a:r>
          </a:p>
          <a:p>
            <a:pPr lvl="0" algn="ctr"/>
            <a:r>
              <a:rPr lang="en-US" sz="2400" dirty="0">
                <a:solidFill>
                  <a:srgbClr val="0070C0"/>
                </a:solidFill>
                <a:latin typeface="Times New Roman" panose="02020603050405020304" pitchFamily="18" charset="0"/>
                <a:cs typeface="Times New Roman" panose="02020603050405020304" pitchFamily="18" charset="0"/>
              </a:rPr>
              <a:t>You </a:t>
            </a:r>
            <a:r>
              <a:rPr lang="en-US" sz="2400" b="1" i="1" dirty="0">
                <a:solidFill>
                  <a:srgbClr val="0070C0"/>
                </a:solidFill>
                <a:latin typeface="Times New Roman" panose="02020603050405020304" pitchFamily="18" charset="0"/>
                <a:cs typeface="Times New Roman" panose="02020603050405020304" pitchFamily="18" charset="0"/>
              </a:rPr>
              <a:t>do it!</a:t>
            </a:r>
          </a:p>
          <a:p>
            <a:endParaRPr lang="en-US" sz="2400" dirty="0"/>
          </a:p>
        </p:txBody>
      </p:sp>
    </p:spTree>
    <p:extLst>
      <p:ext uri="{BB962C8B-B14F-4D97-AF65-F5344CB8AC3E}">
        <p14:creationId xmlns:p14="http://schemas.microsoft.com/office/powerpoint/2010/main" val="2733782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99pcwallpapers.com/wp-content/uploads/otZeOKK-periodic-table-wallpape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96850"/>
            <a:ext cx="12191999" cy="649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948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9049" y="812751"/>
            <a:ext cx="10515600" cy="4351338"/>
          </a:xfrm>
        </p:spPr>
        <p:txBody>
          <a:bodyPr>
            <a:normAutofit lnSpcReduction="10000"/>
          </a:bodyPr>
          <a:lstStyle/>
          <a:p>
            <a:pPr lvl="0"/>
            <a:r>
              <a:rPr lang="en-US" sz="2400" dirty="0">
                <a:solidFill>
                  <a:prstClr val="black"/>
                </a:solidFill>
                <a:latin typeface="Times New Roman" panose="02020603050405020304" pitchFamily="18" charset="0"/>
                <a:cs typeface="Times New Roman" panose="02020603050405020304" pitchFamily="18" charset="0"/>
              </a:rPr>
              <a:t>The problem requires a little algebra.</a:t>
            </a:r>
          </a:p>
          <a:p>
            <a:pPr lvl="0"/>
            <a:r>
              <a:rPr lang="en-US" sz="2400" dirty="0">
                <a:solidFill>
                  <a:prstClr val="black"/>
                </a:solidFill>
                <a:latin typeface="Times New Roman" panose="02020603050405020304" pitchFamily="18" charset="0"/>
                <a:cs typeface="Times New Roman" panose="02020603050405020304" pitchFamily="18" charset="0"/>
              </a:rPr>
              <a:t>A hint for this problem is         X + (1-X)=1.</a:t>
            </a:r>
          </a:p>
          <a:p>
            <a:pPr marL="0" marR="8255" lvl="0" indent="0" fontAlgn="base">
              <a:lnSpc>
                <a:spcPct val="105000"/>
              </a:lnSpc>
              <a:spcBef>
                <a:spcPts val="0"/>
              </a:spcBef>
              <a:spcAft>
                <a:spcPts val="865"/>
              </a:spcAft>
              <a:buClr>
                <a:srgbClr val="000000"/>
              </a:buClr>
              <a:buSzPts val="3200"/>
              <a:buNone/>
            </a:pPr>
            <a:endPar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8255" lvl="0" indent="-342900" fontAlgn="base">
              <a:lnSpc>
                <a:spcPct val="105000"/>
              </a:lnSpc>
              <a:spcBef>
                <a:spcPts val="0"/>
              </a:spcBef>
              <a:spcAft>
                <a:spcPts val="865"/>
              </a:spcAft>
              <a:buClr>
                <a:srgbClr val="000000"/>
              </a:buClr>
              <a:buSzPts val="3200"/>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Note that because </a:t>
            </a:r>
            <a:r>
              <a:rPr lang="en-US" sz="2400" i="1"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x</a:t>
            </a: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is the multiplier for the </a:t>
            </a:r>
            <a:r>
              <a:rPr lang="en-US" sz="2400" baseline="300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10</a:t>
            </a: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B isotope, our solution gives us the fraction of natural B that is </a:t>
            </a:r>
            <a:r>
              <a:rPr lang="en-US" sz="2400" baseline="300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10</a:t>
            </a: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B. </a:t>
            </a:r>
          </a:p>
          <a:p>
            <a:pPr marL="342900" marR="8255" lvl="0" indent="-342900" fontAlgn="base">
              <a:lnSpc>
                <a:spcPct val="105000"/>
              </a:lnSpc>
              <a:spcBef>
                <a:spcPts val="0"/>
              </a:spcBef>
              <a:spcAft>
                <a:spcPts val="865"/>
              </a:spcAft>
              <a:buClr>
                <a:srgbClr val="000000"/>
              </a:buClr>
              <a:buSzPts val="3200"/>
            </a:pPr>
            <a:endPar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8255" lvl="0" indent="-342900" fontAlgn="base">
              <a:lnSpc>
                <a:spcPct val="105000"/>
              </a:lnSpc>
              <a:spcBef>
                <a:spcPts val="0"/>
              </a:spcBef>
              <a:spcAft>
                <a:spcPts val="995"/>
              </a:spcAft>
              <a:buClr>
                <a:srgbClr val="000000"/>
              </a:buClr>
              <a:buSzPts val="3200"/>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Fraction of </a:t>
            </a:r>
            <a:r>
              <a:rPr lang="en-US" sz="2400" baseline="300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10</a:t>
            </a: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B = 0.199 and % abundance of </a:t>
            </a:r>
            <a:r>
              <a:rPr lang="en-US" sz="2400" baseline="300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10</a:t>
            </a: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B = 19.9%. </a:t>
            </a:r>
          </a:p>
          <a:p>
            <a:pPr marL="342900" marR="8255" lvl="0" indent="-342900" fontAlgn="base">
              <a:lnSpc>
                <a:spcPct val="105000"/>
              </a:lnSpc>
              <a:spcBef>
                <a:spcPts val="0"/>
              </a:spcBef>
              <a:spcAft>
                <a:spcPts val="995"/>
              </a:spcAft>
              <a:buClr>
                <a:srgbClr val="000000"/>
              </a:buClr>
              <a:buSzPts val="3200"/>
            </a:pPr>
            <a:endPar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8255" lvl="0" indent="-342900" fontAlgn="base">
              <a:lnSpc>
                <a:spcPct val="105000"/>
              </a:lnSpc>
              <a:spcBef>
                <a:spcPts val="0"/>
              </a:spcBef>
              <a:spcAft>
                <a:spcPts val="255"/>
              </a:spcAft>
              <a:buClr>
                <a:srgbClr val="000000"/>
              </a:buClr>
              <a:buSzPts val="3200"/>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The multiplier for </a:t>
            </a:r>
            <a:r>
              <a:rPr lang="en-US" sz="2400" baseline="300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11</a:t>
            </a: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B is (1-</a:t>
            </a:r>
            <a:r>
              <a:rPr lang="en-US" sz="2400" i="1"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x</a:t>
            </a: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thus the fraction of </a:t>
            </a:r>
            <a:r>
              <a:rPr lang="en-US" sz="2400" baseline="300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11</a:t>
            </a: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B is 1-0.199 = 0.801 and the % abundance of </a:t>
            </a:r>
            <a:r>
              <a:rPr lang="en-US" sz="2400" baseline="300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11</a:t>
            </a: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B is 80.1%. </a:t>
            </a:r>
          </a:p>
          <a:p>
            <a:endParaRPr lang="en-US" sz="2400" dirty="0"/>
          </a:p>
        </p:txBody>
      </p:sp>
    </p:spTree>
    <p:extLst>
      <p:ext uri="{BB962C8B-B14F-4D97-AF65-F5344CB8AC3E}">
        <p14:creationId xmlns:p14="http://schemas.microsoft.com/office/powerpoint/2010/main" val="1086842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2778" y="2936972"/>
            <a:ext cx="10515600" cy="1086387"/>
          </a:xfrm>
        </p:spPr>
        <p:txBody>
          <a:bodyPr>
            <a:normAutofit/>
          </a:bodyPr>
          <a:lstStyle/>
          <a:p>
            <a:pPr algn="ctr"/>
            <a:r>
              <a:rPr lang="en-US" sz="6000" b="1" i="1" u="sng" dirty="0">
                <a:solidFill>
                  <a:srgbClr val="FF0000"/>
                </a:solidFill>
              </a:rPr>
              <a:t>THANK YOU VERY MUCH</a:t>
            </a:r>
          </a:p>
        </p:txBody>
      </p:sp>
    </p:spTree>
    <p:extLst>
      <p:ext uri="{BB962C8B-B14F-4D97-AF65-F5344CB8AC3E}">
        <p14:creationId xmlns:p14="http://schemas.microsoft.com/office/powerpoint/2010/main" val="1843821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62189"/>
          </a:xfrm>
        </p:spPr>
        <p:txBody>
          <a:bodyPr>
            <a:noAutofit/>
          </a:bodyPr>
          <a:lstStyle/>
          <a:p>
            <a:pPr marL="0" marR="0">
              <a:lnSpc>
                <a:spcPct val="107000"/>
              </a:lnSpc>
              <a:spcBef>
                <a:spcPts val="0"/>
              </a:spcBef>
              <a:spcAft>
                <a:spcPts val="800"/>
              </a:spcAft>
            </a:pP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Basic Quantum Theory</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r>
            <a:b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19200"/>
            <a:ext cx="10515600" cy="4957763"/>
          </a:xfrm>
        </p:spPr>
        <p:txBody>
          <a:bodyPr>
            <a:normAutofit/>
          </a:bodyPr>
          <a:lstStyle/>
          <a:p>
            <a:pPr marL="12700" marR="0" indent="0">
              <a:lnSpc>
                <a:spcPct val="108000"/>
              </a:lnSpc>
              <a:spcBef>
                <a:spcPts val="0"/>
              </a:spcBef>
              <a:spcAft>
                <a:spcPts val="3295"/>
              </a:spcAft>
              <a:buNone/>
            </a:pPr>
            <a:r>
              <a:rPr lang="en-US" sz="3600" b="1" kern="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Learning Outcomes </a:t>
            </a:r>
          </a:p>
          <a:p>
            <a:pPr marL="0" marR="8255" indent="0">
              <a:lnSpc>
                <a:spcPct val="105000"/>
              </a:lnSpc>
              <a:spcBef>
                <a:spcPts val="0"/>
              </a:spcBef>
              <a:spcAft>
                <a:spcPts val="255"/>
              </a:spcAft>
              <a:buNone/>
            </a:pPr>
            <a:r>
              <a:rPr lang="en-US" sz="19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After completing this chapter, students should be able to:</a:t>
            </a:r>
          </a:p>
          <a:p>
            <a:pPr marL="0" marR="8255" indent="0">
              <a:lnSpc>
                <a:spcPct val="105000"/>
              </a:lnSpc>
              <a:spcBef>
                <a:spcPts val="0"/>
              </a:spcBef>
              <a:spcAft>
                <a:spcPts val="255"/>
              </a:spcAft>
              <a:buNone/>
            </a:pP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fontAlgn="base">
              <a:lnSpc>
                <a:spcPct val="110000"/>
              </a:lnSpc>
              <a:spcBef>
                <a:spcPts val="0"/>
              </a:spcBef>
              <a:spcAft>
                <a:spcPts val="605"/>
              </a:spcAft>
              <a:buClr>
                <a:srgbClr val="000000"/>
              </a:buClr>
              <a:buSzPts val="2800"/>
              <a:buFont typeface="Arial" panose="020B0604020202020204" pitchFamily="34" charset="0"/>
              <a:buChar char="–"/>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Explain the main features of the quantum chemical picture of an atom. </a:t>
            </a:r>
          </a:p>
          <a:p>
            <a:pPr marL="342900" lvl="0" indent="-342900" fontAlgn="base">
              <a:lnSpc>
                <a:spcPct val="110000"/>
              </a:lnSpc>
              <a:spcBef>
                <a:spcPts val="0"/>
              </a:spcBef>
              <a:spcAft>
                <a:spcPts val="605"/>
              </a:spcAft>
              <a:buClr>
                <a:srgbClr val="000000"/>
              </a:buClr>
              <a:buSzPts val="2800"/>
              <a:buFont typeface="Arial" panose="020B0604020202020204" pitchFamily="34" charset="0"/>
              <a:buChar char="–"/>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Relate atomic spectra to important advance in quantum theory. </a:t>
            </a:r>
          </a:p>
          <a:p>
            <a:pPr marL="342900" lvl="0" indent="-342900" fontAlgn="base">
              <a:lnSpc>
                <a:spcPct val="110000"/>
              </a:lnSpc>
              <a:spcBef>
                <a:spcPts val="0"/>
              </a:spcBef>
              <a:spcAft>
                <a:spcPts val="605"/>
              </a:spcAft>
              <a:buClr>
                <a:srgbClr val="000000"/>
              </a:buClr>
              <a:buSzPts val="2800"/>
              <a:buFont typeface="Arial" panose="020B0604020202020204" pitchFamily="34" charset="0"/>
              <a:buChar char="–"/>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Distinguish the wave nature of an electron. </a:t>
            </a:r>
          </a:p>
          <a:p>
            <a:pPr marL="342900" lvl="0" indent="-342900" fontAlgn="base">
              <a:lnSpc>
                <a:spcPct val="110000"/>
              </a:lnSpc>
              <a:spcBef>
                <a:spcPts val="0"/>
              </a:spcBef>
              <a:spcAft>
                <a:spcPts val="605"/>
              </a:spcAft>
              <a:buClr>
                <a:srgbClr val="000000"/>
              </a:buClr>
              <a:buSzPts val="2800"/>
              <a:buFont typeface="Arial" panose="020B0604020202020204" pitchFamily="34" charset="0"/>
              <a:buChar char="–"/>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Show the shapes of orbitals. </a:t>
            </a:r>
          </a:p>
          <a:p>
            <a:pPr marL="342900" lvl="0" indent="-342900" fontAlgn="base">
              <a:lnSpc>
                <a:spcPct val="110000"/>
              </a:lnSpc>
              <a:spcBef>
                <a:spcPts val="0"/>
              </a:spcBef>
              <a:spcAft>
                <a:spcPts val="605"/>
              </a:spcAft>
              <a:buClr>
                <a:srgbClr val="000000"/>
              </a:buClr>
              <a:buSzPts val="2800"/>
              <a:buFont typeface="Arial" panose="020B0604020202020204" pitchFamily="34" charset="0"/>
              <a:buChar char="–"/>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Classify the quantum numbers. </a:t>
            </a:r>
          </a:p>
          <a:p>
            <a:pPr marL="342900" lvl="0" indent="-342900" fontAlgn="base">
              <a:lnSpc>
                <a:spcPct val="110000"/>
              </a:lnSpc>
              <a:spcBef>
                <a:spcPts val="0"/>
              </a:spcBef>
              <a:spcAft>
                <a:spcPts val="605"/>
              </a:spcAft>
              <a:buClr>
                <a:srgbClr val="000000"/>
              </a:buClr>
              <a:buSzPts val="2800"/>
              <a:buFont typeface="Arial" panose="020B0604020202020204" pitchFamily="34" charset="0"/>
              <a:buChar char="–"/>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Write the electron configurations of atoms. </a:t>
            </a:r>
          </a:p>
          <a:p>
            <a:endParaRPr lang="en-US" dirty="0"/>
          </a:p>
        </p:txBody>
      </p:sp>
    </p:spTree>
    <p:extLst>
      <p:ext uri="{BB962C8B-B14F-4D97-AF65-F5344CB8AC3E}">
        <p14:creationId xmlns:p14="http://schemas.microsoft.com/office/powerpoint/2010/main" val="2284882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7895"/>
            <a:ext cx="4183743" cy="713398"/>
          </a:xfrm>
        </p:spPr>
        <p:txBody>
          <a:bodyPr>
            <a:normAutofit fontScale="90000"/>
          </a:bodyPr>
          <a:lstStyle/>
          <a:p>
            <a:pPr marL="12700" marR="0" indent="0">
              <a:lnSpc>
                <a:spcPct val="108000"/>
              </a:lnSpc>
              <a:spcBef>
                <a:spcPts val="0"/>
              </a:spcBef>
              <a:spcAft>
                <a:spcPts val="4700"/>
              </a:spcAft>
            </a:pPr>
            <a:r>
              <a:rPr lang="en-US" b="1" kern="0" dirty="0">
                <a:solidFill>
                  <a:srgbClr val="FF6600"/>
                </a:solidFill>
                <a:latin typeface="Times New Roman" panose="02020603050405020304" pitchFamily="18" charset="0"/>
                <a:ea typeface="Arial" panose="020B0604020202020204" pitchFamily="34" charset="0"/>
                <a:cs typeface="Times New Roman" panose="02020603050405020304" pitchFamily="18" charset="0"/>
              </a:rPr>
              <a:t>Chapter Outline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48862"/>
            <a:ext cx="10515600" cy="5028101"/>
          </a:xfrm>
        </p:spPr>
        <p:txBody>
          <a:bodyPr/>
          <a:lstStyle/>
          <a:p>
            <a:pPr marL="58420" marR="0">
              <a:lnSpc>
                <a:spcPct val="107000"/>
              </a:lnSpc>
              <a:spcBef>
                <a:spcPts val="0"/>
              </a:spcBef>
              <a:spcAft>
                <a:spcPts val="565"/>
              </a:spcAft>
            </a:pPr>
            <a:r>
              <a:rPr lang="en-US" sz="36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Subatomic Particles </a:t>
            </a:r>
            <a:endPar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fontAlgn="base">
              <a:lnSpc>
                <a:spcPct val="110000"/>
              </a:lnSpc>
              <a:spcBef>
                <a:spcPts val="0"/>
              </a:spcBef>
              <a:spcAft>
                <a:spcPts val="605"/>
              </a:spcAft>
              <a:buClr>
                <a:srgbClr val="000000"/>
              </a:buClr>
              <a:buSzPts val="2800"/>
              <a:buFont typeface="+mj-lt"/>
              <a:buAutoNum type="arabicPeriod"/>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Fundamental Particles </a:t>
            </a:r>
          </a:p>
          <a:p>
            <a:pPr marL="342900" marR="0" lvl="0" indent="-342900" fontAlgn="base">
              <a:lnSpc>
                <a:spcPct val="110000"/>
              </a:lnSpc>
              <a:spcBef>
                <a:spcPts val="0"/>
              </a:spcBef>
              <a:spcAft>
                <a:spcPts val="605"/>
              </a:spcAft>
              <a:buClr>
                <a:srgbClr val="000000"/>
              </a:buClr>
              <a:buSzPts val="2800"/>
              <a:buFont typeface="+mj-lt"/>
              <a:buAutoNum type="arabicPeriod"/>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The Discovery of Electrons </a:t>
            </a:r>
          </a:p>
          <a:p>
            <a:pPr marL="342900" marR="0" lvl="0" indent="-342900" fontAlgn="base">
              <a:lnSpc>
                <a:spcPct val="110000"/>
              </a:lnSpc>
              <a:spcBef>
                <a:spcPts val="0"/>
              </a:spcBef>
              <a:spcAft>
                <a:spcPts val="605"/>
              </a:spcAft>
              <a:buClr>
                <a:srgbClr val="000000"/>
              </a:buClr>
              <a:buSzPts val="2800"/>
              <a:buFont typeface="+mj-lt"/>
              <a:buAutoNum type="arabicPeriod"/>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Canal Rays and Protons </a:t>
            </a:r>
          </a:p>
          <a:p>
            <a:pPr marL="342900" marR="0" lvl="0" indent="-342900" fontAlgn="base">
              <a:lnSpc>
                <a:spcPct val="110000"/>
              </a:lnSpc>
              <a:spcBef>
                <a:spcPts val="0"/>
              </a:spcBef>
              <a:spcAft>
                <a:spcPts val="605"/>
              </a:spcAft>
              <a:buClr>
                <a:srgbClr val="000000"/>
              </a:buClr>
              <a:buSzPts val="2800"/>
              <a:buFont typeface="+mj-lt"/>
              <a:buAutoNum type="arabicPeriod"/>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Rutherford and the Nuclear Atom </a:t>
            </a:r>
          </a:p>
          <a:p>
            <a:pPr marL="342900" marR="0" lvl="0" indent="-342900" fontAlgn="base">
              <a:lnSpc>
                <a:spcPct val="110000"/>
              </a:lnSpc>
              <a:spcBef>
                <a:spcPts val="0"/>
              </a:spcBef>
              <a:spcAft>
                <a:spcPts val="605"/>
              </a:spcAft>
              <a:buClr>
                <a:srgbClr val="000000"/>
              </a:buClr>
              <a:buSzPts val="2800"/>
              <a:buFont typeface="+mj-lt"/>
              <a:buAutoNum type="arabicPeriod"/>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Atomic Number </a:t>
            </a:r>
          </a:p>
          <a:p>
            <a:pPr marL="342900" marR="0" lvl="0" indent="-342900" fontAlgn="base">
              <a:lnSpc>
                <a:spcPct val="110000"/>
              </a:lnSpc>
              <a:spcBef>
                <a:spcPts val="0"/>
              </a:spcBef>
              <a:spcAft>
                <a:spcPts val="605"/>
              </a:spcAft>
              <a:buClr>
                <a:srgbClr val="000000"/>
              </a:buClr>
              <a:buSzPts val="2800"/>
              <a:buFont typeface="+mj-lt"/>
              <a:buAutoNum type="arabicPeriod"/>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Neutrons </a:t>
            </a:r>
          </a:p>
          <a:p>
            <a:pPr marL="342900" marR="0" lvl="0" indent="-342900" fontAlgn="base">
              <a:lnSpc>
                <a:spcPct val="110000"/>
              </a:lnSpc>
              <a:spcBef>
                <a:spcPts val="0"/>
              </a:spcBef>
              <a:spcAft>
                <a:spcPts val="605"/>
              </a:spcAft>
              <a:buClr>
                <a:srgbClr val="000000"/>
              </a:buClr>
              <a:buSzPts val="2800"/>
              <a:buFont typeface="+mj-lt"/>
              <a:buAutoNum type="arabicPeriod"/>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Mass Number and Isotopes </a:t>
            </a:r>
          </a:p>
          <a:p>
            <a:pPr marL="342900" marR="0" lvl="0" indent="-342900" fontAlgn="base">
              <a:lnSpc>
                <a:spcPct val="110000"/>
              </a:lnSpc>
              <a:spcBef>
                <a:spcPts val="0"/>
              </a:spcBef>
              <a:spcAft>
                <a:spcPts val="605"/>
              </a:spcAft>
              <a:buClr>
                <a:srgbClr val="000000"/>
              </a:buClr>
              <a:buSzPts val="2800"/>
              <a:buFont typeface="+mj-lt"/>
              <a:buAutoNum type="arabicPeriod"/>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The Atomic Weight Scale and Atomic Weights </a:t>
            </a:r>
          </a:p>
          <a:p>
            <a:endParaRPr lang="en-US" dirty="0"/>
          </a:p>
        </p:txBody>
      </p:sp>
    </p:spTree>
    <p:extLst>
      <p:ext uri="{BB962C8B-B14F-4D97-AF65-F5344CB8AC3E}">
        <p14:creationId xmlns:p14="http://schemas.microsoft.com/office/powerpoint/2010/main" val="662373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fontScale="90000"/>
          </a:bodyPr>
          <a:lstStyle/>
          <a:p>
            <a:pPr marL="12700" marR="0" indent="0">
              <a:lnSpc>
                <a:spcPct val="108000"/>
              </a:lnSpc>
              <a:spcBef>
                <a:spcPts val="0"/>
              </a:spcBef>
              <a:spcAft>
                <a:spcPts val="2940"/>
              </a:spcAft>
            </a:pPr>
            <a:r>
              <a:rPr lang="en-US" b="1" kern="0" dirty="0">
                <a:solidFill>
                  <a:srgbClr val="FF6600"/>
                </a:solidFill>
                <a:latin typeface="Times New Roman" panose="02020603050405020304" pitchFamily="18" charset="0"/>
                <a:ea typeface="Arial" panose="020B0604020202020204" pitchFamily="34" charset="0"/>
                <a:cs typeface="Times New Roman" panose="02020603050405020304" pitchFamily="18" charset="0"/>
              </a:rPr>
              <a:t>Fundamental Particles </a:t>
            </a:r>
            <a:br>
              <a:rPr lang="en-US" b="1" kern="0" dirty="0">
                <a:solidFill>
                  <a:srgbClr val="FF6600"/>
                </a:solidFill>
                <a:latin typeface="Times New Roman" panose="02020603050405020304" pitchFamily="18" charset="0"/>
                <a:ea typeface="Arial" panose="020B0604020202020204" pitchFamily="34"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750277"/>
            <a:ext cx="10744200" cy="5426686"/>
          </a:xfrm>
        </p:spPr>
        <p:txBody>
          <a:bodyPr>
            <a:normAutofit/>
          </a:bodyPr>
          <a:lstStyle/>
          <a:p>
            <a:pPr marL="635" marR="0">
              <a:lnSpc>
                <a:spcPct val="103000"/>
              </a:lnSpc>
              <a:spcBef>
                <a:spcPts val="0"/>
              </a:spcBef>
              <a:spcAft>
                <a:spcPts val="1385"/>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Three fundamental particles make up atoms.  The following table lists these particles together with their masses and their charges.</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3260"/>
              </a:spcAft>
              <a:tabLst>
                <a:tab pos="1839595" algn="ctr"/>
                <a:tab pos="5463540" algn="ctr"/>
              </a:tabLs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Particle</a:t>
            </a:r>
            <a:r>
              <a:rPr lang="en-US" sz="24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u="sng"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Mass (</a:t>
            </a:r>
            <a:r>
              <a:rPr lang="en-US" sz="2400" b="1" u="sng" dirty="0" err="1">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amu</a:t>
            </a:r>
            <a:r>
              <a:rPr lang="en-US" sz="24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u="sng"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Charge</a:t>
            </a:r>
            <a:r>
              <a:rPr lang="en-US" sz="24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3405"/>
              </a:spcAft>
              <a:tabLst>
                <a:tab pos="1839595" algn="ctr"/>
                <a:tab pos="4608195" algn="ctr"/>
                <a:tab pos="6746240" algn="ctr"/>
              </a:tabLs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Electron (e</a:t>
            </a:r>
            <a:r>
              <a:rPr lang="en-US" sz="2400" b="1" baseline="30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r>
              <a:rPr lang="en-US" sz="24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0.00054858 	-1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3405"/>
              </a:spcAft>
              <a:tabLst>
                <a:tab pos="1840230" algn="ctr"/>
                <a:tab pos="4608195" algn="ctr"/>
                <a:tab pos="6746875" algn="ctr"/>
              </a:tabLs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Proton (</a:t>
            </a:r>
            <a:r>
              <a:rPr lang="en-US" sz="24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p,p</a:t>
            </a:r>
            <a:r>
              <a:rPr lang="en-US" sz="2400" b="1" baseline="30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r>
              <a:rPr lang="en-US" sz="24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1.0073 	+1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645"/>
              </a:spcAft>
              <a:tabLst>
                <a:tab pos="1840230" algn="ctr"/>
                <a:tab pos="4608195" algn="ctr"/>
                <a:tab pos="6746875" algn="ctr"/>
              </a:tabLs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Neutron(n,n</a:t>
            </a:r>
            <a:r>
              <a:rPr lang="en-US" sz="2400" b="1" baseline="30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0</a:t>
            </a:r>
            <a:r>
              <a:rPr lang="en-US" sz="24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1.0087 	0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137160" marR="0" indent="0">
              <a:lnSpc>
                <a:spcPct val="107000"/>
              </a:lnSpc>
              <a:spcBef>
                <a:spcPts val="0"/>
              </a:spcBef>
              <a:spcAft>
                <a:spcPts val="690"/>
              </a:spcAft>
              <a:buNone/>
            </a:pP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65760" marR="0">
              <a:lnSpc>
                <a:spcPct val="107000"/>
              </a:lnSpc>
              <a:spcBef>
                <a:spcPts val="0"/>
              </a:spcBef>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2114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fontScale="90000"/>
          </a:bodyPr>
          <a:lstStyle/>
          <a:p>
            <a:pPr marL="311150" marR="0" indent="-6350">
              <a:lnSpc>
                <a:spcPct val="107000"/>
              </a:lnSpc>
              <a:spcBef>
                <a:spcPts val="0"/>
              </a:spcBef>
              <a:spcAft>
                <a:spcPts val="1935"/>
              </a:spcAft>
            </a:pPr>
            <a:r>
              <a:rPr lang="en-US" b="1" dirty="0">
                <a:solidFill>
                  <a:srgbClr val="FF6600"/>
                </a:solidFill>
                <a:latin typeface="Times New Roman" panose="02020603050405020304" pitchFamily="18" charset="0"/>
                <a:ea typeface="Arial" panose="020B0604020202020204" pitchFamily="34" charset="0"/>
                <a:cs typeface="Times New Roman" panose="02020603050405020304" pitchFamily="18" charset="0"/>
              </a:rPr>
              <a:t>Dalton’s Atomic Theory </a:t>
            </a:r>
            <a:r>
              <a:rPr lang="en-US" sz="4800" b="1" dirty="0">
                <a:solidFill>
                  <a:srgbClr val="FF6600"/>
                </a:solidFill>
                <a:latin typeface="Arial" panose="020B0604020202020204" pitchFamily="34" charset="0"/>
                <a:ea typeface="Arial" panose="020B0604020202020204" pitchFamily="34" charset="0"/>
              </a:rPr>
              <a:t/>
            </a:r>
            <a:br>
              <a:rPr lang="en-US" sz="4800" b="1" dirty="0">
                <a:solidFill>
                  <a:srgbClr val="FF6600"/>
                </a:solidFill>
                <a:latin typeface="Arial" panose="020B0604020202020204" pitchFamily="34" charset="0"/>
                <a:ea typeface="Arial" panose="020B0604020202020204" pitchFamily="34" charset="0"/>
              </a:rPr>
            </a:br>
            <a:endParaRPr lang="en-US" dirty="0"/>
          </a:p>
        </p:txBody>
      </p:sp>
      <p:sp>
        <p:nvSpPr>
          <p:cNvPr id="3" name="Content Placeholder 2"/>
          <p:cNvSpPr>
            <a:spLocks noGrp="1"/>
          </p:cNvSpPr>
          <p:nvPr>
            <p:ph idx="1"/>
          </p:nvPr>
        </p:nvSpPr>
        <p:spPr>
          <a:xfrm>
            <a:off x="225083" y="681965"/>
            <a:ext cx="11774659" cy="5929850"/>
          </a:xfrm>
        </p:spPr>
        <p:txBody>
          <a:bodyPr>
            <a:noAutofit/>
          </a:bodyPr>
          <a:lstStyle/>
          <a:p>
            <a:pPr marL="0" marR="0" indent="-6350">
              <a:lnSpc>
                <a:spcPct val="110000"/>
              </a:lnSpc>
              <a:spcBef>
                <a:spcPts val="0"/>
              </a:spcBef>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Beginning of 19th century John Dalton set down following principles known as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3935"/>
              </a:spcAft>
              <a:buNone/>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(Dalton's atomic theory of matter).</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200025" lvl="0" indent="-342900" fontAlgn="base">
              <a:lnSpc>
                <a:spcPct val="106000"/>
              </a:lnSpc>
              <a:spcBef>
                <a:spcPts val="0"/>
              </a:spcBef>
              <a:spcAft>
                <a:spcPts val="445"/>
              </a:spcAft>
              <a:buClr>
                <a:srgbClr val="000000"/>
              </a:buClr>
              <a:buSzPts val="2000"/>
            </a:pPr>
            <a:r>
              <a:rPr lang="en-US" sz="2400" b="1" dirty="0">
                <a:solidFill>
                  <a:srgbClr val="0070C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Matter</a:t>
            </a: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is made up of indivisible and indestructible particles called atoms. </a:t>
            </a:r>
          </a:p>
          <a:p>
            <a:pPr marL="0" marR="200025" lvl="0" indent="0" fontAlgn="base">
              <a:lnSpc>
                <a:spcPct val="106000"/>
              </a:lnSpc>
              <a:spcBef>
                <a:spcPts val="0"/>
              </a:spcBef>
              <a:spcAft>
                <a:spcPts val="445"/>
              </a:spcAft>
              <a:buClr>
                <a:srgbClr val="000000"/>
              </a:buClr>
              <a:buSzPts val="2000"/>
              <a:buNone/>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p>
          <a:p>
            <a:pPr marL="342900" marR="200025" lvl="0" indent="-342900" fontAlgn="base">
              <a:lnSpc>
                <a:spcPct val="106000"/>
              </a:lnSpc>
              <a:spcBef>
                <a:spcPts val="0"/>
              </a:spcBef>
              <a:spcAft>
                <a:spcPts val="445"/>
              </a:spcAft>
              <a:buClr>
                <a:srgbClr val="000000"/>
              </a:buClr>
              <a:buSzPts val="2000"/>
            </a:pPr>
            <a:r>
              <a:rPr lang="en-US" sz="2400" dirty="0">
                <a:solidFill>
                  <a:srgbClr val="0070C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An </a:t>
            </a:r>
            <a:r>
              <a:rPr lang="en-US" sz="2400" b="1" dirty="0">
                <a:solidFill>
                  <a:srgbClr val="0070C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element</a:t>
            </a:r>
            <a:r>
              <a:rPr lang="en-US" sz="2400" dirty="0">
                <a:solidFill>
                  <a:srgbClr val="0070C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is made up of only one kind of atom, having the same size, mass and chemical properties. </a:t>
            </a:r>
          </a:p>
          <a:p>
            <a:pPr marL="342900" marR="200025" lvl="0" indent="-342900" fontAlgn="base">
              <a:lnSpc>
                <a:spcPct val="106000"/>
              </a:lnSpc>
              <a:spcBef>
                <a:spcPts val="0"/>
              </a:spcBef>
              <a:spcAft>
                <a:spcPts val="445"/>
              </a:spcAft>
              <a:buClr>
                <a:srgbClr val="000000"/>
              </a:buClr>
              <a:buSzPts val="2000"/>
            </a:pPr>
            <a:endPar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200025" lvl="0" indent="-342900" fontAlgn="base">
              <a:lnSpc>
                <a:spcPct val="106000"/>
              </a:lnSpc>
              <a:spcBef>
                <a:spcPts val="0"/>
              </a:spcBef>
              <a:spcAft>
                <a:spcPts val="445"/>
              </a:spcAft>
              <a:buClr>
                <a:srgbClr val="000000"/>
              </a:buClr>
              <a:buSzPts val="2000"/>
            </a:pPr>
            <a:r>
              <a:rPr lang="en-US" sz="24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Compounds</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are made up of atoms of two or more elements, chemically combined in fixed proportions. </a:t>
            </a:r>
          </a:p>
          <a:p>
            <a:pPr marL="342900" marR="200025" lvl="0" indent="-342900" fontAlgn="base">
              <a:lnSpc>
                <a:spcPct val="106000"/>
              </a:lnSpc>
              <a:spcBef>
                <a:spcPts val="0"/>
              </a:spcBef>
              <a:spcAft>
                <a:spcPts val="445"/>
              </a:spcAft>
              <a:buClr>
                <a:srgbClr val="000000"/>
              </a:buClr>
              <a:buSzPts val="2000"/>
            </a:pP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200025" lvl="0" indent="-342900" fontAlgn="base">
              <a:lnSpc>
                <a:spcPct val="106000"/>
              </a:lnSpc>
              <a:spcBef>
                <a:spcPts val="0"/>
              </a:spcBef>
              <a:spcAft>
                <a:spcPts val="445"/>
              </a:spcAft>
              <a:buClr>
                <a:srgbClr val="000000"/>
              </a:buClr>
              <a:buSzPts val="2000"/>
            </a:pPr>
            <a:r>
              <a:rPr lang="en-US" sz="2400" b="1" dirty="0">
                <a:solidFill>
                  <a:srgbClr val="0070C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Chemical reactions</a:t>
            </a:r>
            <a:r>
              <a:rPr lang="en-US" sz="2400" dirty="0">
                <a:solidFill>
                  <a:srgbClr val="0070C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involve only the separation, combination or rearrangement of atoms; they do not result in their creation or destruction. (law of conservation of mass)  </a:t>
            </a:r>
          </a:p>
          <a:p>
            <a:pPr marL="0" indent="0">
              <a:buNone/>
            </a:pPr>
            <a:endParaRPr lang="en-US" sz="2400" dirty="0"/>
          </a:p>
        </p:txBody>
      </p:sp>
    </p:spTree>
    <p:extLst>
      <p:ext uri="{BB962C8B-B14F-4D97-AF65-F5344CB8AC3E}">
        <p14:creationId xmlns:p14="http://schemas.microsoft.com/office/powerpoint/2010/main" val="438304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fontScale="90000"/>
          </a:bodyPr>
          <a:lstStyle/>
          <a:p>
            <a:pPr marL="615950" marR="0" indent="0">
              <a:lnSpc>
                <a:spcPct val="108000"/>
              </a:lnSpc>
              <a:spcBef>
                <a:spcPts val="0"/>
              </a:spcBef>
              <a:spcAft>
                <a:spcPts val="0"/>
              </a:spcAft>
            </a:pPr>
            <a:r>
              <a:rPr lang="en-US" b="1" kern="0" dirty="0">
                <a:solidFill>
                  <a:srgbClr val="FF6600"/>
                </a:solidFill>
                <a:latin typeface="Times New Roman" panose="02020603050405020304" pitchFamily="18" charset="0"/>
                <a:ea typeface="Arial" panose="020B0604020202020204" pitchFamily="34" charset="0"/>
                <a:cs typeface="Times New Roman" panose="02020603050405020304" pitchFamily="18" charset="0"/>
              </a:rPr>
              <a:t>Dalton’s Atomic Theory </a:t>
            </a:r>
            <a:br>
              <a:rPr lang="en-US" b="1" kern="0" dirty="0">
                <a:solidFill>
                  <a:srgbClr val="FF6600"/>
                </a:solidFill>
                <a:latin typeface="Times New Roman" panose="02020603050405020304" pitchFamily="18" charset="0"/>
                <a:ea typeface="Arial" panose="020B0604020202020204" pitchFamily="34"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5082" y="914400"/>
            <a:ext cx="11746523" cy="5673969"/>
          </a:xfrm>
        </p:spPr>
        <p:txBody>
          <a:bodyPr>
            <a:normAutofit lnSpcReduction="10000"/>
          </a:bodyPr>
          <a:lstStyle/>
          <a:p>
            <a:pPr marL="342900" marR="694690" lvl="0" indent="-342900" fontAlgn="base">
              <a:lnSpc>
                <a:spcPct val="106000"/>
              </a:lnSpc>
              <a:spcBef>
                <a:spcPts val="0"/>
              </a:spcBef>
              <a:spcAft>
                <a:spcPts val="445"/>
              </a:spcAft>
              <a:buClr>
                <a:srgbClr val="000000"/>
              </a:buClr>
              <a:buSzPts val="2000"/>
              <a:buFont typeface="+mj-lt"/>
              <a:buAutoNum type="arabicPeriod"/>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Elements are made of tiny particles called atoms.   </a:t>
            </a:r>
          </a:p>
          <a:p>
            <a:pPr marL="342900" marR="694690" lvl="0" indent="-342900" fontAlgn="base">
              <a:lnSpc>
                <a:spcPct val="106000"/>
              </a:lnSpc>
              <a:spcBef>
                <a:spcPts val="0"/>
              </a:spcBef>
              <a:spcAft>
                <a:spcPts val="445"/>
              </a:spcAft>
              <a:buClr>
                <a:srgbClr val="000000"/>
              </a:buClr>
              <a:buSzPts val="2000"/>
              <a:buFont typeface="+mj-lt"/>
              <a:buAutoNum type="arabicPeriod"/>
            </a:pPr>
            <a:endPar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694690" lvl="0" indent="-342900" fontAlgn="base">
              <a:lnSpc>
                <a:spcPct val="106000"/>
              </a:lnSpc>
              <a:spcBef>
                <a:spcPts val="0"/>
              </a:spcBef>
              <a:spcAft>
                <a:spcPts val="445"/>
              </a:spcAft>
              <a:buClr>
                <a:srgbClr val="000000"/>
              </a:buClr>
              <a:buSzPts val="2000"/>
              <a:buFont typeface="+mj-lt"/>
              <a:buAutoNum type="arabicPeriod"/>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All atoms of a given element are identical (not exactly; isotopes) </a:t>
            </a:r>
          </a:p>
          <a:p>
            <a:pPr marL="342900" marR="694690" lvl="0" indent="-342900" fontAlgn="base">
              <a:lnSpc>
                <a:spcPct val="106000"/>
              </a:lnSpc>
              <a:spcBef>
                <a:spcPts val="0"/>
              </a:spcBef>
              <a:spcAft>
                <a:spcPts val="445"/>
              </a:spcAft>
              <a:buClr>
                <a:srgbClr val="000000"/>
              </a:buClr>
              <a:buSzPts val="2000"/>
              <a:buFont typeface="+mj-lt"/>
              <a:buAutoNum type="arabicPeriod"/>
            </a:pPr>
            <a:endPar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694690" lvl="0" indent="-342900" fontAlgn="base">
              <a:lnSpc>
                <a:spcPct val="106000"/>
              </a:lnSpc>
              <a:spcBef>
                <a:spcPts val="0"/>
              </a:spcBef>
              <a:spcAft>
                <a:spcPts val="445"/>
              </a:spcAft>
              <a:buClr>
                <a:srgbClr val="000000"/>
              </a:buClr>
              <a:buSzPts val="2000"/>
              <a:buFont typeface="+mj-lt"/>
              <a:buAutoNum type="arabicPeriod"/>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The atoms of a given element are different from those of any other element. </a:t>
            </a:r>
          </a:p>
          <a:p>
            <a:pPr marL="342900" marR="694690" lvl="0" indent="-342900" fontAlgn="base">
              <a:lnSpc>
                <a:spcPct val="106000"/>
              </a:lnSpc>
              <a:spcBef>
                <a:spcPts val="0"/>
              </a:spcBef>
              <a:spcAft>
                <a:spcPts val="445"/>
              </a:spcAft>
              <a:buClr>
                <a:srgbClr val="000000"/>
              </a:buClr>
              <a:buSzPts val="2000"/>
              <a:buFont typeface="+mj-lt"/>
              <a:buAutoNum type="arabicPeriod"/>
            </a:pPr>
            <a:endPar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694690" lvl="0" indent="-342900" fontAlgn="base">
              <a:lnSpc>
                <a:spcPct val="106000"/>
              </a:lnSpc>
              <a:spcBef>
                <a:spcPts val="0"/>
              </a:spcBef>
              <a:spcAft>
                <a:spcPts val="445"/>
              </a:spcAft>
              <a:buClr>
                <a:srgbClr val="000000"/>
              </a:buClr>
              <a:buSzPts val="2000"/>
              <a:buFont typeface="+mj-lt"/>
              <a:buAutoNum type="arabicPeriod"/>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Atoms of one element can combine with atoms of other elements to form compounds.  A given compound always has the same relative numbers and types of atoms. </a:t>
            </a:r>
          </a:p>
          <a:p>
            <a:pPr marL="0" marR="694690" lvl="0" indent="0" fontAlgn="base">
              <a:lnSpc>
                <a:spcPct val="106000"/>
              </a:lnSpc>
              <a:spcBef>
                <a:spcPts val="0"/>
              </a:spcBef>
              <a:spcAft>
                <a:spcPts val="445"/>
              </a:spcAft>
              <a:buClr>
                <a:srgbClr val="000000"/>
              </a:buClr>
              <a:buSzPts val="2000"/>
              <a:buNone/>
            </a:pPr>
            <a:endPar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457200" marR="694690" lvl="0" indent="-457200" fontAlgn="base">
              <a:lnSpc>
                <a:spcPct val="106000"/>
              </a:lnSpc>
              <a:spcBef>
                <a:spcPts val="0"/>
              </a:spcBef>
              <a:spcAft>
                <a:spcPts val="445"/>
              </a:spcAft>
              <a:buClr>
                <a:srgbClr val="000000"/>
              </a:buClr>
              <a:buSzPts val="2000"/>
              <a:buAutoNum type="arabicPeriod" startAt="5"/>
            </a:pP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Atoms are indivisible in chemical processes.  That is, atoms are not created or  destroyed in chemical </a:t>
            </a: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reactions. </a:t>
            </a:r>
          </a:p>
          <a:p>
            <a:pPr marL="0" marR="694690" lvl="0" indent="0" fontAlgn="base">
              <a:lnSpc>
                <a:spcPct val="106000"/>
              </a:lnSpc>
              <a:spcBef>
                <a:spcPts val="0"/>
              </a:spcBef>
              <a:spcAft>
                <a:spcPts val="445"/>
              </a:spcAft>
              <a:buClr>
                <a:srgbClr val="000000"/>
              </a:buClr>
              <a:buSzPts val="2000"/>
              <a:buNone/>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p>
          <a:p>
            <a:pPr marL="0" marR="694690" lvl="0" indent="0" fontAlgn="base">
              <a:lnSpc>
                <a:spcPct val="106000"/>
              </a:lnSpc>
              <a:spcBef>
                <a:spcPts val="0"/>
              </a:spcBef>
              <a:spcAft>
                <a:spcPts val="445"/>
              </a:spcAft>
              <a:buClr>
                <a:srgbClr val="000000"/>
              </a:buClr>
              <a:buSzPts val="2000"/>
              <a:buNone/>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 chemical reaction simply changes the way the atoms are grouped together. </a:t>
            </a:r>
          </a:p>
          <a:p>
            <a:pPr marL="342900" marR="694690" lvl="0" indent="-342900" fontAlgn="base">
              <a:lnSpc>
                <a:spcPct val="106000"/>
              </a:lnSpc>
              <a:spcBef>
                <a:spcPts val="0"/>
              </a:spcBef>
              <a:spcAft>
                <a:spcPts val="445"/>
              </a:spcAft>
              <a:buClr>
                <a:srgbClr val="000000"/>
              </a:buClr>
              <a:buSzPts val="2000"/>
              <a:buFont typeface="+mj-lt"/>
              <a:buAutoNum type="arabicPeriod"/>
            </a:pPr>
            <a:endPar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0" marR="694690" lvl="0" indent="0" fontAlgn="base">
              <a:lnSpc>
                <a:spcPct val="106000"/>
              </a:lnSpc>
              <a:spcBef>
                <a:spcPts val="0"/>
              </a:spcBef>
              <a:spcAft>
                <a:spcPts val="445"/>
              </a:spcAft>
              <a:buClr>
                <a:srgbClr val="000000"/>
              </a:buClr>
              <a:buSzPts val="2000"/>
              <a:buNone/>
            </a:pP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31827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4020"/>
          </a:xfrm>
        </p:spPr>
        <p:txBody>
          <a:bodyPr>
            <a:normAutofit fontScale="90000"/>
          </a:bodyPr>
          <a:lstStyle/>
          <a:p>
            <a:pPr marR="694690" lvl="0" fontAlgn="base">
              <a:lnSpc>
                <a:spcPct val="106000"/>
              </a:lnSpc>
              <a:spcBef>
                <a:spcPts val="0"/>
              </a:spcBef>
              <a:spcAft>
                <a:spcPts val="445"/>
              </a:spcAft>
            </a:pPr>
            <a:r>
              <a:rPr lang="en-US" sz="4000" b="1" kern="0" dirty="0">
                <a:solidFill>
                  <a:srgbClr val="FF6600"/>
                </a:solidFill>
                <a:latin typeface="Times New Roman" panose="02020603050405020304" pitchFamily="18" charset="0"/>
                <a:ea typeface="Arial" panose="020B0604020202020204" pitchFamily="34" charset="0"/>
                <a:cs typeface="Times New Roman" panose="02020603050405020304" pitchFamily="18" charset="0"/>
              </a:rPr>
              <a:t>Dalton’s Postulates</a:t>
            </a:r>
            <a:r>
              <a:rPr lang="en-US" sz="3100" b="1" kern="0" dirty="0">
                <a:solidFill>
                  <a:srgbClr val="FF6600"/>
                </a:solidFill>
                <a:latin typeface="Times New Roman" panose="02020603050405020304" pitchFamily="18" charset="0"/>
                <a:ea typeface="Arial" panose="020B0604020202020204" pitchFamily="34" charset="0"/>
                <a:cs typeface="Times New Roman" panose="02020603050405020304" pitchFamily="18" charset="0"/>
              </a:rPr>
              <a:t/>
            </a:r>
            <a:br>
              <a:rPr lang="en-US" sz="3100" b="1" kern="0" dirty="0">
                <a:solidFill>
                  <a:srgbClr val="FF6600"/>
                </a:solidFill>
                <a:latin typeface="Times New Roman" panose="02020603050405020304" pitchFamily="18" charset="0"/>
                <a:ea typeface="Arial" panose="020B060402020202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253218" y="967496"/>
            <a:ext cx="11732456" cy="5630252"/>
          </a:xfrm>
        </p:spPr>
        <p:txBody>
          <a:bodyPr>
            <a:noAutofit/>
          </a:bodyPr>
          <a:lstStyle/>
          <a:p>
            <a:pPr marR="42545" lvl="0" fontAlgn="base">
              <a:lnSpc>
                <a:spcPct val="105000"/>
              </a:lnSpc>
              <a:spcBef>
                <a:spcPts val="0"/>
              </a:spcBef>
              <a:spcAft>
                <a:spcPts val="55"/>
              </a:spcAft>
              <a:buClr>
                <a:srgbClr val="FFFFFF"/>
              </a:buClr>
              <a:buSzPts val="240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All matter is composed of atoms </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p>
          <a:p>
            <a:pPr marR="42545" lvl="0" fontAlgn="base">
              <a:lnSpc>
                <a:spcPct val="105000"/>
              </a:lnSpc>
              <a:spcBef>
                <a:spcPts val="0"/>
              </a:spcBef>
              <a:spcAft>
                <a:spcPts val="55"/>
              </a:spcAft>
              <a:buClr>
                <a:srgbClr val="FFFFFF"/>
              </a:buClr>
              <a:buSzPts val="2400"/>
              <a:buFont typeface="Wingdings" panose="05000000000000000000" pitchFamily="2" charset="2"/>
              <a:buChar char="§"/>
            </a:pP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R="42545" lvl="0" fontAlgn="base">
              <a:lnSpc>
                <a:spcPct val="105000"/>
              </a:lnSpc>
              <a:spcBef>
                <a:spcPts val="0"/>
              </a:spcBef>
              <a:spcAft>
                <a:spcPts val="55"/>
              </a:spcAft>
              <a:buClr>
                <a:srgbClr val="FFFFFF"/>
              </a:buClr>
              <a:buSzPts val="240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Atoms cannot be made or destroyed </a:t>
            </a:r>
          </a:p>
          <a:p>
            <a:pPr marR="42545" lvl="0" fontAlgn="base">
              <a:lnSpc>
                <a:spcPct val="105000"/>
              </a:lnSpc>
              <a:spcBef>
                <a:spcPts val="0"/>
              </a:spcBef>
              <a:spcAft>
                <a:spcPts val="55"/>
              </a:spcAft>
              <a:buClr>
                <a:srgbClr val="FFFFFF"/>
              </a:buClr>
              <a:buSzPts val="2400"/>
              <a:buFont typeface="Wingdings" panose="05000000000000000000" pitchFamily="2" charset="2"/>
              <a:buChar char="§"/>
            </a:pP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R="42545" lvl="0" fontAlgn="base">
              <a:lnSpc>
                <a:spcPct val="105000"/>
              </a:lnSpc>
              <a:spcBef>
                <a:spcPts val="0"/>
              </a:spcBef>
              <a:spcAft>
                <a:spcPts val="55"/>
              </a:spcAft>
              <a:buClr>
                <a:srgbClr val="FFFFFF"/>
              </a:buClr>
              <a:buSzPts val="240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All atoms of the same element are identical </a:t>
            </a:r>
          </a:p>
          <a:p>
            <a:pPr marR="42545" lvl="0" fontAlgn="base">
              <a:lnSpc>
                <a:spcPct val="105000"/>
              </a:lnSpc>
              <a:spcBef>
                <a:spcPts val="0"/>
              </a:spcBef>
              <a:spcAft>
                <a:spcPts val="55"/>
              </a:spcAft>
              <a:buClr>
                <a:srgbClr val="FFFFFF"/>
              </a:buClr>
              <a:buSzPts val="2400"/>
              <a:buFont typeface="Wingdings" panose="05000000000000000000" pitchFamily="2" charset="2"/>
              <a:buChar char="§"/>
            </a:pP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R="42545" lvl="0" fontAlgn="base">
              <a:lnSpc>
                <a:spcPct val="105000"/>
              </a:lnSpc>
              <a:spcBef>
                <a:spcPts val="0"/>
              </a:spcBef>
              <a:spcAft>
                <a:spcPts val="55"/>
              </a:spcAft>
              <a:buClr>
                <a:srgbClr val="FFFFFF"/>
              </a:buClr>
              <a:buSzPts val="240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Different elements have  different types of atoms </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p>
          <a:p>
            <a:pPr marR="42545" lvl="0" fontAlgn="base">
              <a:lnSpc>
                <a:spcPct val="105000"/>
              </a:lnSpc>
              <a:spcBef>
                <a:spcPts val="0"/>
              </a:spcBef>
              <a:spcAft>
                <a:spcPts val="55"/>
              </a:spcAft>
              <a:buClr>
                <a:srgbClr val="FFFFFF"/>
              </a:buClr>
              <a:buSzPts val="2400"/>
              <a:buFont typeface="Wingdings" panose="05000000000000000000" pitchFamily="2" charset="2"/>
              <a:buChar char="§"/>
            </a:pP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R="42545" lvl="0" fontAlgn="base">
              <a:lnSpc>
                <a:spcPct val="105000"/>
              </a:lnSpc>
              <a:spcBef>
                <a:spcPts val="0"/>
              </a:spcBef>
              <a:spcAft>
                <a:spcPts val="55"/>
              </a:spcAft>
              <a:buClr>
                <a:srgbClr val="FFFFFF"/>
              </a:buClr>
              <a:buSzPts val="240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Chemical reactions occur when  atoms are rearranged </a:t>
            </a:r>
          </a:p>
          <a:p>
            <a:pPr marR="42545" lvl="0" fontAlgn="base">
              <a:lnSpc>
                <a:spcPct val="105000"/>
              </a:lnSpc>
              <a:spcBef>
                <a:spcPts val="0"/>
              </a:spcBef>
              <a:spcAft>
                <a:spcPts val="55"/>
              </a:spcAft>
              <a:buClr>
                <a:srgbClr val="FFFFFF"/>
              </a:buClr>
              <a:buSzPts val="2400"/>
              <a:buFont typeface="Wingdings" panose="05000000000000000000" pitchFamily="2" charset="2"/>
              <a:buChar char="§"/>
            </a:pP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R="42545" lvl="0" fontAlgn="base">
              <a:lnSpc>
                <a:spcPct val="105000"/>
              </a:lnSpc>
              <a:spcBef>
                <a:spcPts val="0"/>
              </a:spcBef>
              <a:spcAft>
                <a:spcPts val="55"/>
              </a:spcAft>
              <a:buClr>
                <a:srgbClr val="FFFFFF"/>
              </a:buClr>
              <a:buSzPts val="240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Compounds are formed from atoms of the constituent elements.</a:t>
            </a:r>
          </a:p>
          <a:p>
            <a:pPr marR="42545" lvl="0" fontAlgn="base">
              <a:lnSpc>
                <a:spcPct val="105000"/>
              </a:lnSpc>
              <a:spcBef>
                <a:spcPts val="0"/>
              </a:spcBef>
              <a:spcAft>
                <a:spcPts val="55"/>
              </a:spcAft>
              <a:buClr>
                <a:srgbClr val="FFFFFF"/>
              </a:buClr>
              <a:buSzPts val="2400"/>
              <a:buFont typeface="Wingdings" panose="05000000000000000000" pitchFamily="2" charset="2"/>
              <a:buChar char="§"/>
            </a:pP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36550" marR="42545" lvl="0" indent="-342900">
              <a:lnSpc>
                <a:spcPct val="105000"/>
              </a:lnSpc>
              <a:spcBef>
                <a:spcPts val="0"/>
              </a:spcBef>
              <a:spcAft>
                <a:spcPts val="4720"/>
              </a:spcAft>
              <a:buFont typeface="Wingdings" panose="05000000000000000000" pitchFamily="2" charset="2"/>
              <a:buChar char="§"/>
            </a:pP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Dalton imagined atom as extremely small and indivisible but by 1850's investigations began to demonstrate that atoms possess internal structure.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buFont typeface="Wingdings" panose="05000000000000000000" pitchFamily="2" charset="2"/>
              <a:buChar char="§"/>
            </a:pPr>
            <a:endParaRPr lang="en-US" sz="2400" dirty="0"/>
          </a:p>
        </p:txBody>
      </p:sp>
    </p:spTree>
    <p:extLst>
      <p:ext uri="{BB962C8B-B14F-4D97-AF65-F5344CB8AC3E}">
        <p14:creationId xmlns:p14="http://schemas.microsoft.com/office/powerpoint/2010/main" val="3779550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1481</TotalTime>
  <Words>1769</Words>
  <Application>Microsoft Office PowerPoint</Application>
  <PresentationFormat>Widescreen</PresentationFormat>
  <Paragraphs>271</Paragraphs>
  <Slides>31</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Cambria Math</vt:lpstr>
      <vt:lpstr>Constantia</vt:lpstr>
      <vt:lpstr>Segoe UI Symbol</vt:lpstr>
      <vt:lpstr>Times New Roman</vt:lpstr>
      <vt:lpstr>Wingdings</vt:lpstr>
      <vt:lpstr>Wingdings 2</vt:lpstr>
      <vt:lpstr>Office Theme</vt:lpstr>
      <vt:lpstr>COLLEGE OF SCIENCE  CHM101 Chapter 1:</vt:lpstr>
      <vt:lpstr>CHEMISTRY</vt:lpstr>
      <vt:lpstr>PowerPoint Presentation</vt:lpstr>
      <vt:lpstr>Basic Quantum Theory </vt:lpstr>
      <vt:lpstr>Chapter Outline </vt:lpstr>
      <vt:lpstr>Fundamental Particles  </vt:lpstr>
      <vt:lpstr>Dalton’s Atomic Theory  </vt:lpstr>
      <vt:lpstr>Dalton’s Atomic Theory  </vt:lpstr>
      <vt:lpstr>Dalton’s Postulates </vt:lpstr>
      <vt:lpstr> </vt:lpstr>
      <vt:lpstr>The discovery of Electrons</vt:lpstr>
      <vt:lpstr>PowerPoint Presentation</vt:lpstr>
      <vt:lpstr>J.J. Thomson modified the cathode ray tube experiments in 1897 by adding two adjustable voltage electrodes. Studied the amount that the cathode ray beam was deflected by additional electric field.  Modifications to the basic cathode ray tube experiment.  </vt:lpstr>
      <vt:lpstr>Thomson used his modification to measure the charge to mass ratio of electrons Charge to mass ratio     e/m = -1.75882 x 108 coulomb/g .  Thomson named the cathode rays electrons. Thomson is considered to be the (discoverer of electrons).   TV sets and computer screens are cathode ray tubes.    Robert A. Milikan won the Nobel Prize in 1923for his famous oil-drop experiment.  In 1909 Milikan determined the charge and mass of the electron.</vt:lpstr>
      <vt:lpstr>PowerPoint Presentation</vt:lpstr>
      <vt:lpstr>PowerPoint Presentation</vt:lpstr>
      <vt:lpstr>Rutherford and the Nuclear Atom  </vt:lpstr>
      <vt:lpstr>PowerPoint Presentation</vt:lpstr>
      <vt:lpstr>PowerPoint Presentation</vt:lpstr>
      <vt:lpstr>General features of the atom today.  </vt:lpstr>
      <vt:lpstr>Neutrons  </vt:lpstr>
      <vt:lpstr>Atomic Number</vt:lpstr>
      <vt:lpstr>PowerPoint Presentation</vt:lpstr>
      <vt:lpstr>PowerPoint Presentation</vt:lpstr>
      <vt:lpstr>PowerPoint Presentation</vt:lpstr>
      <vt:lpstr>Mass Number and Isotopes  </vt:lpstr>
      <vt:lpstr>Mass Number and Isotopes  </vt:lpstr>
      <vt:lpstr>The Atomic Weight Scale and Atomic Weights  </vt:lpstr>
      <vt:lpstr>Atomic Weights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AG</cp:lastModifiedBy>
  <cp:revision>97</cp:revision>
  <dcterms:created xsi:type="dcterms:W3CDTF">2016-11-10T05:18:22Z</dcterms:created>
  <dcterms:modified xsi:type="dcterms:W3CDTF">2018-10-21T07:13:26Z</dcterms:modified>
</cp:coreProperties>
</file>